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2"/>
  </p:notesMasterIdLst>
  <p:handoutMasterIdLst>
    <p:handoutMasterId r:id="rId33"/>
  </p:handoutMasterIdLst>
  <p:sldIdLst>
    <p:sldId id="256" r:id="rId2"/>
    <p:sldId id="271" r:id="rId3"/>
    <p:sldId id="329" r:id="rId4"/>
    <p:sldId id="379" r:id="rId5"/>
    <p:sldId id="380" r:id="rId6"/>
    <p:sldId id="330" r:id="rId7"/>
    <p:sldId id="371" r:id="rId8"/>
    <p:sldId id="372" r:id="rId9"/>
    <p:sldId id="388" r:id="rId10"/>
    <p:sldId id="360" r:id="rId11"/>
    <p:sldId id="282" r:id="rId12"/>
    <p:sldId id="368" r:id="rId13"/>
    <p:sldId id="285" r:id="rId14"/>
    <p:sldId id="338" r:id="rId15"/>
    <p:sldId id="369" r:id="rId16"/>
    <p:sldId id="325" r:id="rId17"/>
    <p:sldId id="326" r:id="rId18"/>
    <p:sldId id="370" r:id="rId19"/>
    <p:sldId id="389" r:id="rId20"/>
    <p:sldId id="387" r:id="rId21"/>
    <p:sldId id="400" r:id="rId22"/>
    <p:sldId id="382" r:id="rId23"/>
    <p:sldId id="401" r:id="rId24"/>
    <p:sldId id="384" r:id="rId25"/>
    <p:sldId id="386" r:id="rId26"/>
    <p:sldId id="352" r:id="rId27"/>
    <p:sldId id="301" r:id="rId28"/>
    <p:sldId id="302" r:id="rId29"/>
    <p:sldId id="378" r:id="rId30"/>
    <p:sldId id="333" r:id="rId31"/>
  </p:sldIdLst>
  <p:sldSz cx="9144000" cy="6858000" type="screen4x3"/>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3">
          <p15:clr>
            <a:srgbClr val="A4A3A4"/>
          </p15:clr>
        </p15:guide>
        <p15:guide id="2" orient="horz" pos="1110">
          <p15:clr>
            <a:srgbClr val="A4A3A4"/>
          </p15:clr>
        </p15:guide>
        <p15:guide id="3" orient="horz" pos="4015">
          <p15:clr>
            <a:srgbClr val="A4A3A4"/>
          </p15:clr>
        </p15:guide>
        <p15:guide id="4" orient="horz" pos="3919">
          <p15:clr>
            <a:srgbClr val="A4A3A4"/>
          </p15:clr>
        </p15:guide>
        <p15:guide id="5" orient="horz" pos="4068">
          <p15:clr>
            <a:srgbClr val="A4A3A4"/>
          </p15:clr>
        </p15:guide>
        <p15:guide id="6" orient="horz" pos="3686">
          <p15:clr>
            <a:srgbClr val="A4A3A4"/>
          </p15:clr>
        </p15:guide>
        <p15:guide id="7" orient="horz" pos="2868">
          <p15:clr>
            <a:srgbClr val="A4A3A4"/>
          </p15:clr>
        </p15:guide>
        <p15:guide id="8" orient="horz" pos="4072">
          <p15:clr>
            <a:srgbClr val="A4A3A4"/>
          </p15:clr>
        </p15:guide>
        <p15:guide id="9" orient="horz" pos="2581">
          <p15:clr>
            <a:srgbClr val="A4A3A4"/>
          </p15:clr>
        </p15:guide>
        <p15:guide id="10" orient="horz" pos="2509">
          <p15:clr>
            <a:srgbClr val="A4A3A4"/>
          </p15:clr>
        </p15:guide>
        <p15:guide id="11" orient="horz" pos="4319">
          <p15:clr>
            <a:srgbClr val="A4A3A4"/>
          </p15:clr>
        </p15:guide>
        <p15:guide id="12" orient="horz" pos="3185">
          <p15:clr>
            <a:srgbClr val="A4A3A4"/>
          </p15:clr>
        </p15:guide>
        <p15:guide id="13" orient="horz" pos="1447">
          <p15:clr>
            <a:srgbClr val="A4A3A4"/>
          </p15:clr>
        </p15:guide>
        <p15:guide id="14" orient="horz" pos="3786">
          <p15:clr>
            <a:srgbClr val="A4A3A4"/>
          </p15:clr>
        </p15:guide>
        <p15:guide id="15" orient="horz" pos="4269">
          <p15:clr>
            <a:srgbClr val="A4A3A4"/>
          </p15:clr>
        </p15:guide>
        <p15:guide id="16" pos="211">
          <p15:clr>
            <a:srgbClr val="A4A3A4"/>
          </p15:clr>
        </p15:guide>
        <p15:guide id="17" pos="5759">
          <p15:clr>
            <a:srgbClr val="A4A3A4"/>
          </p15:clr>
        </p15:guide>
        <p15:guide id="18" pos="3160">
          <p15:clr>
            <a:srgbClr val="A4A3A4"/>
          </p15:clr>
        </p15:guide>
        <p15:guide id="19" pos="5575">
          <p15:clr>
            <a:srgbClr val="A4A3A4"/>
          </p15:clr>
        </p15:guide>
        <p15:guide id="20" pos="299">
          <p15:clr>
            <a:srgbClr val="A4A3A4"/>
          </p15:clr>
        </p15:guide>
        <p15:guide id="21" pos="2925">
          <p15:clr>
            <a:srgbClr val="A4A3A4"/>
          </p15:clr>
        </p15:guide>
        <p15:guide id="22" pos="2367">
          <p15:clr>
            <a:srgbClr val="A4A3A4"/>
          </p15:clr>
        </p15:guide>
        <p15:guide id="23" pos="5043">
          <p15:clr>
            <a:srgbClr val="A4A3A4"/>
          </p15:clr>
        </p15:guide>
        <p15:guide id="24" pos="3654">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ösch, Kerstin (KM)" initials="Ho" lastIdx="1" clrIdx="0"/>
  <p:cmAuthor id="1" name="Vollrath, Carmen (KM)" initials="VC(" lastIdx="1" clrIdx="1"/>
  <p:cmAuthor id="2" name="Asmussen, Sönke (KM)" initials="A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9"/>
    <a:srgbClr val="1E90BC"/>
    <a:srgbClr val="1EAEBD"/>
    <a:srgbClr val="1EBCC2"/>
    <a:srgbClr val="73D4D6"/>
    <a:srgbClr val="4774B2"/>
    <a:srgbClr val="86DCAB"/>
    <a:srgbClr val="BDEDF1"/>
    <a:srgbClr val="B3EBEF"/>
    <a:srgbClr val="A9E8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65" autoAdjust="0"/>
    <p:restoredTop sz="24789" autoAdjust="0"/>
  </p:normalViewPr>
  <p:slideViewPr>
    <p:cSldViewPr snapToGrid="0" snapToObjects="1">
      <p:cViewPr varScale="1">
        <p:scale>
          <a:sx n="98" d="100"/>
          <a:sy n="98" d="100"/>
        </p:scale>
        <p:origin x="1530" y="90"/>
      </p:cViewPr>
      <p:guideLst>
        <p:guide orient="horz" pos="3833"/>
        <p:guide orient="horz" pos="1110"/>
        <p:guide orient="horz" pos="4015"/>
        <p:guide orient="horz" pos="3919"/>
        <p:guide orient="horz" pos="4068"/>
        <p:guide orient="horz" pos="3686"/>
        <p:guide orient="horz" pos="2868"/>
        <p:guide orient="horz" pos="4072"/>
        <p:guide orient="horz" pos="2581"/>
        <p:guide orient="horz" pos="2509"/>
        <p:guide orient="horz" pos="4319"/>
        <p:guide orient="horz" pos="3185"/>
        <p:guide orient="horz" pos="1447"/>
        <p:guide orient="horz" pos="3786"/>
        <p:guide orient="horz" pos="4269"/>
        <p:guide pos="211"/>
        <p:guide pos="5759"/>
        <p:guide pos="3160"/>
        <p:guide pos="5575"/>
        <p:guide pos="299"/>
        <p:guide pos="2925"/>
        <p:guide pos="2367"/>
        <p:guide pos="5043"/>
        <p:guide pos="3654"/>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66" d="100"/>
        <a:sy n="66" d="100"/>
      </p:scale>
      <p:origin x="0" y="0"/>
    </p:cViewPr>
  </p:sorterViewPr>
  <p:notesViewPr>
    <p:cSldViewPr showGuides="1">
      <p:cViewPr>
        <p:scale>
          <a:sx n="100" d="100"/>
          <a:sy n="100" d="100"/>
        </p:scale>
        <p:origin x="2142" y="72"/>
      </p:cViewPr>
      <p:guideLst>
        <p:guide orient="horz" pos="3109"/>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8"/>
            <a:ext cx="2920887" cy="493713"/>
          </a:xfrm>
          <a:prstGeom prst="rect">
            <a:avLst/>
          </a:prstGeom>
        </p:spPr>
        <p:txBody>
          <a:bodyPr vert="horz" lIns="91373" tIns="45690" rIns="91373" bIns="45690" rtlCol="0"/>
          <a:lstStyle>
            <a:lvl1pPr algn="l">
              <a:defRPr sz="1200"/>
            </a:lvl1pPr>
          </a:lstStyle>
          <a:p>
            <a:endParaRPr lang="de-DE"/>
          </a:p>
        </p:txBody>
      </p:sp>
      <p:sp>
        <p:nvSpPr>
          <p:cNvPr id="3" name="Datumsplatzhalter 2"/>
          <p:cNvSpPr>
            <a:spLocks noGrp="1"/>
          </p:cNvSpPr>
          <p:nvPr>
            <p:ph type="dt" sz="quarter" idx="1"/>
          </p:nvPr>
        </p:nvSpPr>
        <p:spPr>
          <a:xfrm>
            <a:off x="3819622" y="8"/>
            <a:ext cx="2920887" cy="493713"/>
          </a:xfrm>
          <a:prstGeom prst="rect">
            <a:avLst/>
          </a:prstGeom>
        </p:spPr>
        <p:txBody>
          <a:bodyPr vert="horz" lIns="91373" tIns="45690" rIns="91373" bIns="45690" rtlCol="0"/>
          <a:lstStyle>
            <a:lvl1pPr algn="r">
              <a:defRPr sz="1200"/>
            </a:lvl1pPr>
          </a:lstStyle>
          <a:p>
            <a:fld id="{01C24D04-FAA8-4B75-BD04-5811943ADE57}" type="datetimeFigureOut">
              <a:rPr lang="de-DE" smtClean="0"/>
              <a:t>23.10.2023</a:t>
            </a:fld>
            <a:endParaRPr lang="de-DE"/>
          </a:p>
        </p:txBody>
      </p:sp>
      <p:sp>
        <p:nvSpPr>
          <p:cNvPr id="4" name="Fußzeilenplatzhalter 3"/>
          <p:cNvSpPr>
            <a:spLocks noGrp="1"/>
          </p:cNvSpPr>
          <p:nvPr>
            <p:ph type="ftr" sz="quarter" idx="2"/>
          </p:nvPr>
        </p:nvSpPr>
        <p:spPr>
          <a:xfrm>
            <a:off x="1" y="9377363"/>
            <a:ext cx="2920887" cy="493712"/>
          </a:xfrm>
          <a:prstGeom prst="rect">
            <a:avLst/>
          </a:prstGeom>
        </p:spPr>
        <p:txBody>
          <a:bodyPr vert="horz" lIns="91373" tIns="45690" rIns="91373" bIns="45690" rtlCol="0" anchor="b"/>
          <a:lstStyle>
            <a:lvl1pPr algn="l">
              <a:defRPr sz="1200"/>
            </a:lvl1pPr>
          </a:lstStyle>
          <a:p>
            <a:endParaRPr lang="de-DE"/>
          </a:p>
        </p:txBody>
      </p:sp>
      <p:sp>
        <p:nvSpPr>
          <p:cNvPr id="5" name="Foliennummernplatzhalter 4"/>
          <p:cNvSpPr>
            <a:spLocks noGrp="1"/>
          </p:cNvSpPr>
          <p:nvPr>
            <p:ph type="sldNum" sz="quarter" idx="3"/>
          </p:nvPr>
        </p:nvSpPr>
        <p:spPr>
          <a:xfrm>
            <a:off x="3819622" y="9377363"/>
            <a:ext cx="2920887" cy="493712"/>
          </a:xfrm>
          <a:prstGeom prst="rect">
            <a:avLst/>
          </a:prstGeom>
        </p:spPr>
        <p:txBody>
          <a:bodyPr vert="horz" lIns="91373" tIns="45690" rIns="91373" bIns="45690" rtlCol="0" anchor="b"/>
          <a:lstStyle>
            <a:lvl1pPr algn="r">
              <a:defRPr sz="1200"/>
            </a:lvl1pPr>
          </a:lstStyle>
          <a:p>
            <a:fld id="{6F6B7F61-A489-46A4-973A-81BD83C93E9B}" type="slidenum">
              <a:rPr lang="de-DE" smtClean="0"/>
              <a:t>‹Nr.›</a:t>
            </a:fld>
            <a:endParaRPr lang="de-DE"/>
          </a:p>
        </p:txBody>
      </p:sp>
    </p:spTree>
    <p:extLst>
      <p:ext uri="{BB962C8B-B14F-4D97-AF65-F5344CB8AC3E}">
        <p14:creationId xmlns:p14="http://schemas.microsoft.com/office/powerpoint/2010/main" val="34932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7"/>
            <a:ext cx="2921582" cy="493633"/>
          </a:xfrm>
          <a:prstGeom prst="rect">
            <a:avLst/>
          </a:prstGeom>
        </p:spPr>
        <p:txBody>
          <a:bodyPr vert="horz" lIns="90369" tIns="45181" rIns="90369" bIns="45181" rtlCol="0"/>
          <a:lstStyle>
            <a:lvl1pPr algn="l">
              <a:defRPr sz="1200"/>
            </a:lvl1pPr>
          </a:lstStyle>
          <a:p>
            <a:endParaRPr lang="de-DE"/>
          </a:p>
        </p:txBody>
      </p:sp>
      <p:sp>
        <p:nvSpPr>
          <p:cNvPr id="3" name="Datumsplatzhalter 2"/>
          <p:cNvSpPr>
            <a:spLocks noGrp="1"/>
          </p:cNvSpPr>
          <p:nvPr>
            <p:ph type="dt" idx="1"/>
          </p:nvPr>
        </p:nvSpPr>
        <p:spPr>
          <a:xfrm>
            <a:off x="3818971" y="7"/>
            <a:ext cx="2921582" cy="493633"/>
          </a:xfrm>
          <a:prstGeom prst="rect">
            <a:avLst/>
          </a:prstGeom>
        </p:spPr>
        <p:txBody>
          <a:bodyPr vert="horz" lIns="90369" tIns="45181" rIns="90369" bIns="45181" rtlCol="0"/>
          <a:lstStyle>
            <a:lvl1pPr algn="r">
              <a:defRPr sz="1200"/>
            </a:lvl1pPr>
          </a:lstStyle>
          <a:p>
            <a:fld id="{7E7766AF-C2E5-498A-8780-88CCD884FEB9}" type="datetimeFigureOut">
              <a:rPr lang="de-DE" smtClean="0"/>
              <a:t>23.10.2023</a:t>
            </a:fld>
            <a:endParaRPr lang="de-DE"/>
          </a:p>
        </p:txBody>
      </p:sp>
      <p:sp>
        <p:nvSpPr>
          <p:cNvPr id="4" name="Folienbildplatzhalt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0369" tIns="45181" rIns="90369" bIns="45181" rtlCol="0" anchor="ctr"/>
          <a:lstStyle/>
          <a:p>
            <a:endParaRPr lang="de-DE"/>
          </a:p>
        </p:txBody>
      </p:sp>
      <p:sp>
        <p:nvSpPr>
          <p:cNvPr id="5" name="Notizenplatzhalter 4"/>
          <p:cNvSpPr>
            <a:spLocks noGrp="1"/>
          </p:cNvSpPr>
          <p:nvPr>
            <p:ph type="body" sz="quarter" idx="3"/>
          </p:nvPr>
        </p:nvSpPr>
        <p:spPr>
          <a:xfrm>
            <a:off x="371440" y="4935542"/>
            <a:ext cx="6070650" cy="4297778"/>
          </a:xfrm>
          <a:prstGeom prst="rect">
            <a:avLst/>
          </a:prstGeom>
        </p:spPr>
        <p:txBody>
          <a:bodyPr vert="horz" lIns="90369" tIns="45181" rIns="90369" bIns="45181"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5"/>
          </p:nvPr>
        </p:nvSpPr>
        <p:spPr>
          <a:xfrm>
            <a:off x="3818971" y="9377323"/>
            <a:ext cx="2921582" cy="493633"/>
          </a:xfrm>
          <a:prstGeom prst="rect">
            <a:avLst/>
          </a:prstGeom>
        </p:spPr>
        <p:txBody>
          <a:bodyPr vert="horz" lIns="90369" tIns="45181" rIns="90369" bIns="45181" rtlCol="0" anchor="b"/>
          <a:lstStyle>
            <a:lvl1pPr algn="r">
              <a:defRPr sz="1200"/>
            </a:lvl1pPr>
          </a:lstStyle>
          <a:p>
            <a:fld id="{9411CA67-D061-429F-B186-15D98BBFE45D}" type="slidenum">
              <a:rPr lang="de-DE" smtClean="0"/>
              <a:t>‹Nr.›</a:t>
            </a:fld>
            <a:endParaRPr lang="de-DE"/>
          </a:p>
        </p:txBody>
      </p:sp>
    </p:spTree>
    <p:extLst>
      <p:ext uri="{BB962C8B-B14F-4D97-AF65-F5344CB8AC3E}">
        <p14:creationId xmlns:p14="http://schemas.microsoft.com/office/powerpoint/2010/main" val="412223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a:t>
            </a:fld>
            <a:endParaRPr lang="de-DE"/>
          </a:p>
        </p:txBody>
      </p:sp>
    </p:spTree>
    <p:extLst>
      <p:ext uri="{BB962C8B-B14F-4D97-AF65-F5344CB8AC3E}">
        <p14:creationId xmlns:p14="http://schemas.microsoft.com/office/powerpoint/2010/main" val="225531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9000" y="568325"/>
            <a:ext cx="4964113" cy="3722688"/>
          </a:xfrm>
        </p:spPr>
      </p:sp>
      <p:sp>
        <p:nvSpPr>
          <p:cNvPr id="4" name="Foliennummernplatzhalter 3"/>
          <p:cNvSpPr>
            <a:spLocks noGrp="1"/>
          </p:cNvSpPr>
          <p:nvPr>
            <p:ph type="sldNum" sz="quarter" idx="10"/>
          </p:nvPr>
        </p:nvSpPr>
        <p:spPr/>
        <p:txBody>
          <a:bodyPr/>
          <a:lstStyle/>
          <a:p>
            <a:fld id="{9411CA67-D061-429F-B186-15D98BBFE45D}" type="slidenum">
              <a:rPr lang="de-DE" smtClean="0"/>
              <a:t>10</a:t>
            </a:fld>
            <a:endParaRPr lang="de-DE"/>
          </a:p>
        </p:txBody>
      </p:sp>
      <p:sp>
        <p:nvSpPr>
          <p:cNvPr id="5" name="Notizenplatzhalter 2"/>
          <p:cNvSpPr>
            <a:spLocks noGrp="1"/>
          </p:cNvSpPr>
          <p:nvPr>
            <p:ph type="body" idx="1"/>
          </p:nvPr>
        </p:nvSpPr>
        <p:spPr>
          <a:xfrm>
            <a:off x="371443" y="4721482"/>
            <a:ext cx="6070651" cy="4655070"/>
          </a:xfrm>
        </p:spPr>
        <p:txBody>
          <a:bodyPr/>
          <a:lstStyle/>
          <a:p>
            <a:pPr marL="279111" indent="-169462">
              <a:buFont typeface="Arial" panose="020B0604020202020204" pitchFamily="34" charset="0"/>
              <a:buChar char="•"/>
            </a:pPr>
            <a:r>
              <a:rPr lang="de-DE" sz="1050" dirty="0"/>
              <a:t>Die Realschule ist eine leistungsstarke Schulart. Sie vermittelt </a:t>
            </a:r>
            <a:r>
              <a:rPr lang="de-DE" sz="1050" b="1" dirty="0"/>
              <a:t>vorrangig eine erweiterte allgemeine</a:t>
            </a:r>
            <a:r>
              <a:rPr lang="de-DE" sz="1050" dirty="0"/>
              <a:t>, </a:t>
            </a:r>
            <a:r>
              <a:rPr lang="de-DE" sz="1050" b="1" dirty="0"/>
              <a:t>aber auch eine grundlegende Bildung</a:t>
            </a:r>
            <a:r>
              <a:rPr lang="de-DE" sz="1050" dirty="0"/>
              <a:t>, die sich an lebensnahen Sachverhalten und Aufgabenstellungen orientiert.</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Vorrangiges Ziel </a:t>
            </a:r>
            <a:r>
              <a:rPr lang="de-DE" sz="1050" dirty="0"/>
              <a:t>der Realschule </a:t>
            </a:r>
            <a:r>
              <a:rPr lang="de-DE" sz="1050" dirty="0" smtClean="0"/>
              <a:t>ist es, </a:t>
            </a:r>
            <a:r>
              <a:rPr lang="de-DE" sz="1050" dirty="0"/>
              <a:t>die Schülerinnen und Schüler zum </a:t>
            </a:r>
            <a:r>
              <a:rPr lang="de-DE" sz="1050" b="1" dirty="0"/>
              <a:t>Realschulabschluss </a:t>
            </a:r>
            <a:r>
              <a:rPr lang="de-DE" sz="1050" dirty="0"/>
              <a:t>zu führen. Die Realschule bietet </a:t>
            </a:r>
            <a:r>
              <a:rPr lang="de-DE" sz="1050" b="1" dirty="0"/>
              <a:t>aber auch die Möglichkeit</a:t>
            </a:r>
            <a:r>
              <a:rPr lang="de-DE" sz="1050" dirty="0"/>
              <a:t>, den </a:t>
            </a:r>
            <a:r>
              <a:rPr lang="de-DE" sz="1050" b="1" dirty="0"/>
              <a:t>Hauptschulabschluss am Ende von Klasse 9 </a:t>
            </a:r>
            <a:r>
              <a:rPr lang="de-DE" sz="1050" dirty="0"/>
              <a:t>zu erwerben.</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Sie hat den Anspruch, ihre Schülerinnen und Schüler durch </a:t>
            </a:r>
            <a:r>
              <a:rPr lang="de-DE" sz="1050" b="1" dirty="0"/>
              <a:t>besonderen Realitätsbezug</a:t>
            </a:r>
            <a:r>
              <a:rPr lang="de-DE" sz="1050" dirty="0"/>
              <a:t> zu fördern und zu bilden. Dazu gehört die Vermittlung von Kompetenzen, die den jungen Menschen die Orientierung in der gegenwärtigen und zukünftigen Welt ermöglichen. </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Theorie und Praxis </a:t>
            </a:r>
            <a:r>
              <a:rPr lang="de-DE" sz="1050" dirty="0"/>
              <a:t>sowie </a:t>
            </a:r>
            <a:r>
              <a:rPr lang="de-DE" sz="1050" b="1" dirty="0"/>
              <a:t>Persönlichkeits- und Sachorientierung </a:t>
            </a:r>
            <a:r>
              <a:rPr lang="de-DE" sz="1050" dirty="0"/>
              <a:t>werden als gleichwertig angesehen.</a:t>
            </a:r>
          </a:p>
          <a:p>
            <a:pPr marL="109648"/>
            <a:endParaRPr lang="de-DE" sz="1050" dirty="0"/>
          </a:p>
          <a:p>
            <a:pPr marL="279111" indent="-169462">
              <a:buFont typeface="Arial" panose="020B0604020202020204" pitchFamily="34" charset="0"/>
              <a:buChar char="•"/>
            </a:pPr>
            <a:r>
              <a:rPr lang="de-DE" sz="1050" dirty="0"/>
              <a:t>Die Realschule bereitet ihre Schülerinnen und Schüler auf einen </a:t>
            </a:r>
            <a:r>
              <a:rPr lang="de-DE" sz="1050" b="1" dirty="0"/>
              <a:t>gelingenden Übergang in die Berufswelt bzw. das berufliche Gymnasium </a:t>
            </a:r>
            <a:r>
              <a:rPr lang="de-DE" sz="1050" b="0" dirty="0"/>
              <a:t>v</a:t>
            </a:r>
            <a:r>
              <a:rPr lang="de-DE" sz="1050" dirty="0"/>
              <a:t>or.</a:t>
            </a:r>
          </a:p>
          <a:p>
            <a:pPr marL="109648"/>
            <a:endParaRPr lang="de-DE" sz="1050" dirty="0"/>
          </a:p>
          <a:p>
            <a:pPr marL="279111" indent="-169462">
              <a:buFont typeface="Arial" panose="020B0604020202020204" pitchFamily="34" charset="0"/>
              <a:buChar char="•"/>
            </a:pPr>
            <a:r>
              <a:rPr lang="de-DE" sz="1050" dirty="0"/>
              <a:t>Durch </a:t>
            </a:r>
            <a:r>
              <a:rPr lang="de-DE" sz="1050" b="1" dirty="0"/>
              <a:t>Projekte und Praktika in Betrieben und Unternehmen </a:t>
            </a:r>
            <a:r>
              <a:rPr lang="de-DE" sz="1050" dirty="0"/>
              <a:t>werden die Schülerinnen und Schüler in die Arbeitswelt eingeführt. Das  schafft Interesse und gibt Orientierung.</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Sowohl für</a:t>
            </a:r>
            <a:r>
              <a:rPr lang="de-DE" sz="1050" b="1" dirty="0"/>
              <a:t> weniger leistungsstarke als auch für besonders leistungsstarke Schülerinnen und Schüler </a:t>
            </a:r>
            <a:r>
              <a:rPr lang="de-DE" sz="1050" dirty="0"/>
              <a:t>bestehen zusätzliche </a:t>
            </a:r>
            <a:r>
              <a:rPr lang="de-DE" sz="1050" b="1" dirty="0"/>
              <a:t>Fördermaßnahmen.</a:t>
            </a:r>
          </a:p>
          <a:p>
            <a:pPr marL="279111" indent="-169462">
              <a:buFont typeface="Arial" panose="020B0604020202020204" pitchFamily="34" charset="0"/>
              <a:buChar char="•"/>
            </a:pPr>
            <a:endParaRPr lang="de-DE" sz="1050" b="1" dirty="0"/>
          </a:p>
          <a:p>
            <a:pPr marL="279111" indent="-169462">
              <a:buFont typeface="Arial" panose="020B0604020202020204" pitchFamily="34" charset="0"/>
              <a:buChar char="•"/>
            </a:pPr>
            <a:r>
              <a:rPr lang="de-DE" sz="1050" dirty="0"/>
              <a:t>Um die Schülerinnen und Schüler </a:t>
            </a:r>
            <a:r>
              <a:rPr lang="de-DE" sz="1050" b="1" dirty="0"/>
              <a:t>leistungsdifferenziert zu fördern </a:t>
            </a:r>
            <a:r>
              <a:rPr lang="de-DE" sz="1050" dirty="0"/>
              <a:t>und erfolgreich zu einem Schulabschluss führen zu können, stehen den Realschulen </a:t>
            </a:r>
            <a:r>
              <a:rPr lang="de-DE" sz="1050" b="1" dirty="0"/>
              <a:t>Poolstunden</a:t>
            </a:r>
            <a:r>
              <a:rPr lang="de-DE" sz="1050" dirty="0"/>
              <a:t> zur Verfügung, die bis zum Schuljahr 2020/2021 sukzessive auf 20 Stunden je Zug erhöht werden sollen. Die zusätzlichen Poolstunden geben den Realschulen deutlich mehr Möglichkeiten, die Schülerinnen und Schüler optimal zu fördern</a:t>
            </a:r>
            <a:r>
              <a:rPr lang="de-DE" sz="1050" dirty="0" smtClean="0"/>
              <a:t>.</a:t>
            </a:r>
            <a:endParaRPr lang="de-DE" sz="1050" b="1" dirty="0"/>
          </a:p>
          <a:p>
            <a:pPr marL="109647"/>
            <a:endParaRPr lang="de-DE" sz="1050" b="1" dirty="0"/>
          </a:p>
        </p:txBody>
      </p:sp>
    </p:spTree>
    <p:extLst>
      <p:ext uri="{BB962C8B-B14F-4D97-AF65-F5344CB8AC3E}">
        <p14:creationId xmlns:p14="http://schemas.microsoft.com/office/powerpoint/2010/main" val="96770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792316"/>
            <a:ext cx="6070651" cy="4726685"/>
          </a:xfrm>
        </p:spPr>
        <p:txBody>
          <a:bodyPr>
            <a:normAutofit fontScale="92500" lnSpcReduction="20000"/>
          </a:bodyPr>
          <a:lstStyle/>
          <a:p>
            <a:pPr lvl="0">
              <a:lnSpc>
                <a:spcPct val="110000"/>
              </a:lnSpc>
            </a:pPr>
            <a:r>
              <a:rPr lang="de-DE" b="1" kern="1200" dirty="0" smtClean="0">
                <a:effectLst/>
              </a:rPr>
              <a:t>Orientierungsstufe in Klasse</a:t>
            </a:r>
            <a:r>
              <a:rPr lang="de-DE" b="1" kern="1200" baseline="0" dirty="0" smtClean="0">
                <a:effectLst/>
              </a:rPr>
              <a:t> 5/6</a:t>
            </a:r>
            <a:endParaRPr lang="de-DE" kern="1200" dirty="0" smtClean="0">
              <a:effectLst/>
            </a:endParaRPr>
          </a:p>
          <a:p>
            <a:pPr marL="171346" indent="-171346">
              <a:lnSpc>
                <a:spcPct val="110000"/>
              </a:lnSpc>
              <a:buFont typeface="Arial" panose="020B0604020202020204" pitchFamily="34" charset="0"/>
              <a:buChar char="•"/>
            </a:pPr>
            <a:r>
              <a:rPr lang="de-DE" kern="1200" dirty="0" smtClean="0">
                <a:effectLst/>
              </a:rPr>
              <a:t>In den Klassen 5 und 6 orientieren sich die Noten </a:t>
            </a:r>
            <a:r>
              <a:rPr lang="de-DE" b="1" kern="1200" dirty="0" smtClean="0">
                <a:effectLst/>
              </a:rPr>
              <a:t>ausschließlich am mittleren Niveau, das zum Realschulabschluss führt</a:t>
            </a:r>
            <a:r>
              <a:rPr lang="de-DE" kern="1200" dirty="0" smtClean="0">
                <a:effectLst/>
              </a:rPr>
              <a:t>. Für leistungsschwächere Schüler kann zusätzliche Förderung angeboten werden.</a:t>
            </a:r>
          </a:p>
          <a:p>
            <a:pPr marL="171346" indent="-171346">
              <a:lnSpc>
                <a:spcPct val="110000"/>
              </a:lnSpc>
              <a:buFont typeface="Arial" panose="020B0604020202020204" pitchFamily="34" charset="0"/>
              <a:buChar char="•"/>
            </a:pPr>
            <a:r>
              <a:rPr lang="de-DE" kern="1200" dirty="0" smtClean="0">
                <a:effectLst/>
              </a:rPr>
              <a:t>Am Ende von Klasse 5 gibt es kein Sitzenbleiben. Erst zum </a:t>
            </a:r>
            <a:r>
              <a:rPr lang="de-DE" b="1" kern="1200" dirty="0" smtClean="0">
                <a:effectLst/>
              </a:rPr>
              <a:t>Ende Klasse 6 </a:t>
            </a:r>
            <a:r>
              <a:rPr lang="de-DE" kern="1200" dirty="0" smtClean="0">
                <a:effectLst/>
              </a:rPr>
              <a:t>wird anhand der Noten entschieden, ob Schülerinnen und Schüler nach der Orientierungsstufe auf dem </a:t>
            </a:r>
            <a:r>
              <a:rPr lang="de-DE" b="1" kern="1200" dirty="0" smtClean="0">
                <a:effectLst/>
              </a:rPr>
              <a:t>mittleren oder grundlegenden Niveau weiterlernen</a:t>
            </a:r>
            <a:r>
              <a:rPr lang="de-DE" kern="1200" dirty="0" smtClean="0">
                <a:effectLst/>
              </a:rPr>
              <a:t>.</a:t>
            </a:r>
          </a:p>
          <a:p>
            <a:pPr>
              <a:lnSpc>
                <a:spcPct val="110000"/>
              </a:lnSpc>
            </a:pPr>
            <a:r>
              <a:rPr lang="de-DE" kern="1200" dirty="0" smtClean="0">
                <a:effectLst/>
              </a:rPr>
              <a:t>  </a:t>
            </a:r>
          </a:p>
          <a:p>
            <a:pPr lvl="0">
              <a:lnSpc>
                <a:spcPct val="110000"/>
              </a:lnSpc>
            </a:pPr>
            <a:r>
              <a:rPr lang="de-DE" b="1" kern="1200" dirty="0" smtClean="0">
                <a:effectLst/>
              </a:rPr>
              <a:t>Unterricht in Klasse 7 bis 10</a:t>
            </a:r>
          </a:p>
          <a:p>
            <a:pPr marL="171346" indent="-171346">
              <a:lnSpc>
                <a:spcPct val="110000"/>
              </a:lnSpc>
              <a:buFont typeface="Arial" panose="020B0604020202020204" pitchFamily="34" charset="0"/>
              <a:buChar char="•"/>
            </a:pPr>
            <a:r>
              <a:rPr lang="de-DE" kern="1200" dirty="0" smtClean="0">
                <a:effectLst/>
              </a:rPr>
              <a:t>Die Realschulen können in den </a:t>
            </a:r>
            <a:r>
              <a:rPr lang="de-DE" b="1" kern="1200" dirty="0" smtClean="0">
                <a:effectLst/>
              </a:rPr>
              <a:t>Klassen 7 bis 9 </a:t>
            </a:r>
            <a:r>
              <a:rPr lang="de-DE" kern="1200" dirty="0" smtClean="0">
                <a:effectLst/>
              </a:rPr>
              <a:t>die Schülerinnen und Schüler nach ihrem Leistungsvermögen (auf grundlegendem oder mittlerem Niveau) </a:t>
            </a:r>
            <a:r>
              <a:rPr lang="de-DE" b="1" dirty="0"/>
              <a:t>in </a:t>
            </a:r>
            <a:r>
              <a:rPr lang="de-DE" b="1" dirty="0" smtClean="0"/>
              <a:t>getrennten Gruppen </a:t>
            </a:r>
            <a:r>
              <a:rPr lang="de-DE" b="1" dirty="0"/>
              <a:t>oder in getrennten </a:t>
            </a:r>
            <a:r>
              <a:rPr lang="de-DE" b="1" dirty="0" smtClean="0"/>
              <a:t>Klassen </a:t>
            </a:r>
            <a:r>
              <a:rPr lang="de-DE" dirty="0" smtClean="0"/>
              <a:t>unterrichten</a:t>
            </a:r>
            <a:r>
              <a:rPr lang="de-DE" kern="1200" dirty="0" smtClean="0">
                <a:effectLst/>
              </a:rPr>
              <a:t>. Am </a:t>
            </a:r>
            <a:r>
              <a:rPr lang="de-DE" b="1" kern="1200" dirty="0" smtClean="0">
                <a:effectLst/>
              </a:rPr>
              <a:t>Ende von Klasse 7 und 8 </a:t>
            </a:r>
            <a:r>
              <a:rPr lang="de-DE" kern="1200" dirty="0" smtClean="0">
                <a:effectLst/>
              </a:rPr>
              <a:t>wird jeweils anhand der Noten entschieden, auf welchem Niveau die Schülerin bzw. der Schüler weiterlernt. Ein Wechsel ist auch zum Halbjahr möglich.</a:t>
            </a:r>
          </a:p>
          <a:p>
            <a:pPr marL="171346" indent="-171346">
              <a:lnSpc>
                <a:spcPct val="110000"/>
              </a:lnSpc>
              <a:buFont typeface="Arial" panose="020B0604020202020204" pitchFamily="34" charset="0"/>
              <a:buChar char="•"/>
            </a:pPr>
            <a:r>
              <a:rPr lang="de-DE" kern="1200" dirty="0" smtClean="0">
                <a:effectLst/>
              </a:rPr>
              <a:t>Schülerinnen und Schüler, die in Klasse 9 auf dem </a:t>
            </a:r>
            <a:r>
              <a:rPr lang="de-DE" b="1" kern="1200" dirty="0" smtClean="0">
                <a:effectLst/>
              </a:rPr>
              <a:t>grundlegenden Niveau </a:t>
            </a:r>
            <a:r>
              <a:rPr lang="de-DE" kern="1200" dirty="0" smtClean="0">
                <a:effectLst/>
              </a:rPr>
              <a:t>gelernt haben, absolvieren am Ende von </a:t>
            </a:r>
            <a:r>
              <a:rPr lang="de-DE" b="1" kern="1200" dirty="0" smtClean="0">
                <a:effectLst/>
              </a:rPr>
              <a:t>Klasse 9 die Hauptschulabschlussprüfung </a:t>
            </a:r>
            <a:r>
              <a:rPr lang="de-DE" kern="1200" dirty="0" smtClean="0">
                <a:effectLst/>
              </a:rPr>
              <a:t>an der Realschule. </a:t>
            </a:r>
          </a:p>
          <a:p>
            <a:pPr marL="171346" indent="-171346">
              <a:lnSpc>
                <a:spcPct val="110000"/>
              </a:lnSpc>
              <a:buFont typeface="Arial" panose="020B0604020202020204" pitchFamily="34" charset="0"/>
              <a:buChar char="•"/>
            </a:pPr>
            <a:r>
              <a:rPr lang="de-DE" kern="1200" dirty="0" smtClean="0">
                <a:effectLst/>
              </a:rPr>
              <a:t>In </a:t>
            </a:r>
            <a:r>
              <a:rPr lang="de-DE" b="1" kern="1200" dirty="0" smtClean="0">
                <a:effectLst/>
              </a:rPr>
              <a:t>Klasse 10</a:t>
            </a:r>
            <a:r>
              <a:rPr lang="de-DE" kern="1200" dirty="0" smtClean="0">
                <a:effectLst/>
              </a:rPr>
              <a:t>, die mit der </a:t>
            </a:r>
            <a:r>
              <a:rPr lang="de-DE" b="1" kern="1200" dirty="0" smtClean="0">
                <a:effectLst/>
              </a:rPr>
              <a:t>Realschulabschlussprüfung </a:t>
            </a:r>
            <a:r>
              <a:rPr lang="de-DE" b="0" kern="1200" dirty="0" smtClean="0">
                <a:effectLst/>
              </a:rPr>
              <a:t>abschließt, </a:t>
            </a:r>
            <a:r>
              <a:rPr lang="de-DE" dirty="0" smtClean="0"/>
              <a:t>wird </a:t>
            </a:r>
            <a:r>
              <a:rPr lang="de-DE" b="1" dirty="0"/>
              <a:t>ausschließlich </a:t>
            </a:r>
            <a:r>
              <a:rPr lang="de-DE" dirty="0"/>
              <a:t>auf </a:t>
            </a:r>
            <a:r>
              <a:rPr lang="de-DE" b="1" dirty="0"/>
              <a:t>mittlerem Niveau </a:t>
            </a:r>
            <a:r>
              <a:rPr lang="de-DE" dirty="0"/>
              <a:t>unterrichtet.</a:t>
            </a:r>
            <a:endParaRPr lang="de-DE" kern="1200" dirty="0" smtClean="0">
              <a:effectLst/>
            </a:endParaRPr>
          </a:p>
          <a:p>
            <a:pPr>
              <a:lnSpc>
                <a:spcPct val="110000"/>
              </a:lnSpc>
            </a:pPr>
            <a:endParaRPr lang="de-DE" dirty="0"/>
          </a:p>
          <a:p>
            <a:pPr marL="171346" indent="-171346">
              <a:lnSpc>
                <a:spcPct val="110000"/>
              </a:lnSpc>
              <a:buFont typeface="Arial" panose="020B0604020202020204" pitchFamily="34" charset="0"/>
              <a:buChar char="•"/>
            </a:pPr>
            <a:r>
              <a:rPr lang="de-DE" dirty="0"/>
              <a:t>Zum  Bildungsangebot der Realschule gehören folgende </a:t>
            </a:r>
            <a:r>
              <a:rPr lang="de-DE" b="1" dirty="0"/>
              <a:t>Wahlpflichtfächer</a:t>
            </a:r>
            <a:r>
              <a:rPr lang="de-DE" dirty="0"/>
              <a:t>, unter denen je nach Talent und Neigung gewählt werden </a:t>
            </a:r>
            <a:r>
              <a:rPr lang="de-DE" dirty="0" smtClean="0"/>
              <a:t>kann:</a:t>
            </a:r>
          </a:p>
          <a:p>
            <a:pPr marL="628269" lvl="1" indent="-171346">
              <a:lnSpc>
                <a:spcPct val="110000"/>
              </a:lnSpc>
              <a:buFont typeface="Wingdings" panose="05000000000000000000" pitchFamily="2" charset="2"/>
              <a:buChar char="§"/>
              <a:defRPr/>
            </a:pPr>
            <a:r>
              <a:rPr lang="de-DE" b="1" dirty="0" smtClean="0"/>
              <a:t>zweite Fremdsprache (meist Französisch) (ab Klasse 6)</a:t>
            </a:r>
          </a:p>
          <a:p>
            <a:pPr marL="628269" lvl="1" indent="-171346">
              <a:lnSpc>
                <a:spcPct val="110000"/>
              </a:lnSpc>
              <a:buFont typeface="Wingdings" panose="05000000000000000000" pitchFamily="2" charset="2"/>
              <a:buChar char="§"/>
            </a:pPr>
            <a:r>
              <a:rPr lang="de-DE" b="1" dirty="0" smtClean="0"/>
              <a:t>Technik </a:t>
            </a:r>
            <a:r>
              <a:rPr lang="de-DE" b="1" dirty="0"/>
              <a:t>(ab Klasse </a:t>
            </a:r>
            <a:r>
              <a:rPr lang="de-DE" b="1" dirty="0" smtClean="0"/>
              <a:t>7</a:t>
            </a:r>
            <a:r>
              <a:rPr lang="de-DE" b="1" dirty="0"/>
              <a:t>)</a:t>
            </a:r>
          </a:p>
          <a:p>
            <a:pPr marL="628269" lvl="1" indent="-171346">
              <a:lnSpc>
                <a:spcPct val="110000"/>
              </a:lnSpc>
              <a:buFont typeface="Wingdings" panose="05000000000000000000" pitchFamily="2" charset="2"/>
              <a:buChar char="§"/>
            </a:pPr>
            <a:r>
              <a:rPr lang="de-DE" b="1" dirty="0" smtClean="0"/>
              <a:t>Alltagskultur</a:t>
            </a:r>
            <a:r>
              <a:rPr lang="de-DE" b="1" dirty="0"/>
              <a:t>, Ernährung, Soziales (AES) (ab Klasse </a:t>
            </a:r>
            <a:r>
              <a:rPr lang="de-DE" b="1" dirty="0" smtClean="0"/>
              <a:t>7)</a:t>
            </a:r>
            <a:endParaRPr lang="de-DE" b="1" dirty="0"/>
          </a:p>
          <a:p>
            <a:pPr>
              <a:lnSpc>
                <a:spcPct val="110000"/>
              </a:lnSpc>
            </a:pPr>
            <a:endParaRPr lang="de-DE" dirty="0" smtClean="0"/>
          </a:p>
          <a:p>
            <a:pPr marL="169462" indent="-169462">
              <a:lnSpc>
                <a:spcPct val="110000"/>
              </a:lnSpc>
              <a:buFont typeface="Arial" panose="020B0604020202020204" pitchFamily="34" charset="0"/>
              <a:buChar char="•"/>
            </a:pPr>
            <a:r>
              <a:rPr lang="de-DE" dirty="0"/>
              <a:t>Ab dem Schuljahr 2019/2020 </a:t>
            </a:r>
            <a:r>
              <a:rPr lang="de-DE" dirty="0" smtClean="0"/>
              <a:t>wird </a:t>
            </a:r>
            <a:r>
              <a:rPr lang="de-DE" dirty="0"/>
              <a:t>an den Realschulen das </a:t>
            </a:r>
            <a:r>
              <a:rPr lang="de-DE" b="1" dirty="0"/>
              <a:t>Wahlfach Informatik </a:t>
            </a:r>
            <a:r>
              <a:rPr lang="de-DE" dirty="0"/>
              <a:t>ab Klasse 8 angeboten. Dieses können die Schülerinnen und Schüler freiwillig zusätzlich wählen</a:t>
            </a:r>
            <a:r>
              <a:rPr lang="de-DE" dirty="0" smtClean="0"/>
              <a:t>.</a:t>
            </a:r>
            <a:endParaRPr lang="de-DE" i="1" dirty="0"/>
          </a:p>
          <a:p>
            <a:pPr marL="169462" indent="-169462">
              <a:lnSpc>
                <a:spcPct val="110000"/>
              </a:lnSpc>
              <a:buFont typeface="Arial" panose="020B0604020202020204" pitchFamily="34" charset="0"/>
              <a:buChar char="•"/>
            </a:pPr>
            <a:endParaRPr lang="de-DE" dirty="0"/>
          </a:p>
          <a:p>
            <a:pPr marL="169462" indent="-169462">
              <a:lnSpc>
                <a:spcPct val="110000"/>
              </a:lnSpc>
              <a:buFont typeface="Arial" panose="020B0604020202020204" pitchFamily="34" charset="0"/>
              <a:buChar char="•"/>
            </a:pPr>
            <a:r>
              <a:rPr lang="de-DE" dirty="0"/>
              <a:t>An einigen Realschulen werden </a:t>
            </a:r>
            <a:r>
              <a:rPr lang="de-DE" b="1" dirty="0"/>
              <a:t>bilinguale Züge </a:t>
            </a:r>
            <a:r>
              <a:rPr lang="de-DE" dirty="0"/>
              <a:t>angeboten. Hier wird die Erziehung  zur Mehrsprachigkeit gefördert. Der Unterricht erfolgt in zwei Sachfächern in der Fremdsprache.</a:t>
            </a:r>
          </a:p>
          <a:p>
            <a:pPr>
              <a:lnSpc>
                <a:spcPct val="110000"/>
              </a:lnSpc>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11</a:t>
            </a:fld>
            <a:endParaRPr lang="de-DE"/>
          </a:p>
        </p:txBody>
      </p:sp>
    </p:spTree>
    <p:extLst>
      <p:ext uri="{BB962C8B-B14F-4D97-AF65-F5344CB8AC3E}">
        <p14:creationId xmlns:p14="http://schemas.microsoft.com/office/powerpoint/2010/main" val="2310468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12</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4377"/>
            <a:ext cx="6142071" cy="4728645"/>
          </a:xfrm>
        </p:spPr>
        <p:txBody>
          <a:bodyPr>
            <a:noAutofit/>
          </a:bodyPr>
          <a:lstStyle/>
          <a:p>
            <a:pPr marL="169462" indent="-169462">
              <a:buFont typeface="Arial" panose="020B0604020202020204" pitchFamily="34" charset="0"/>
              <a:buChar char="•"/>
            </a:pPr>
            <a:r>
              <a:rPr lang="de-DE" sz="1100" dirty="0"/>
              <a:t>Das allgemein bildende Gymnasium ist der </a:t>
            </a:r>
            <a:r>
              <a:rPr lang="de-DE" sz="1100" b="1" dirty="0"/>
              <a:t>direkte Weg zum Abitur</a:t>
            </a:r>
            <a:r>
              <a:rPr lang="de-DE" sz="1100" dirty="0"/>
              <a:t>. Es vermittelt in </a:t>
            </a:r>
            <a:r>
              <a:rPr lang="de-DE" sz="1100" b="1" dirty="0"/>
              <a:t>8 Jahren </a:t>
            </a:r>
            <a:r>
              <a:rPr lang="de-DE" sz="1100" dirty="0"/>
              <a:t>ein qualifiziertes Fundament an Wissen, Werten und Kompetenzen, das zur allgemeinen Hochschulreife führt. Dabei steht das Gymnasium für Leistung und hohe Fachlichkeit. </a:t>
            </a:r>
          </a:p>
          <a:p>
            <a:pPr marL="169462" indent="-169462">
              <a:buFont typeface="Arial" panose="020B0604020202020204" pitchFamily="34" charset="0"/>
              <a:buChar char="•"/>
            </a:pPr>
            <a:endParaRPr lang="de-DE" sz="1100" dirty="0"/>
          </a:p>
          <a:p>
            <a:pPr marL="169462" indent="-169462" defTabSz="903795">
              <a:buFont typeface="Arial" panose="020B0604020202020204" pitchFamily="34" charset="0"/>
              <a:buChar char="•"/>
              <a:defRPr/>
            </a:pPr>
            <a:r>
              <a:rPr lang="de-DE" sz="1100" dirty="0"/>
              <a:t>Eine </a:t>
            </a:r>
            <a:r>
              <a:rPr lang="de-DE" sz="1100" b="1" dirty="0"/>
              <a:t>breite und vertiefte Allgemeinbildung </a:t>
            </a:r>
            <a:r>
              <a:rPr lang="de-DE" sz="1100" dirty="0"/>
              <a:t>mit dem Ziel einer allgemeinen Studierfähigkeit macht den Kern gymnasialer Bildung aus.</a:t>
            </a:r>
          </a:p>
          <a:p>
            <a:pPr marL="169462" indent="-169462" defTabSz="903795">
              <a:buFont typeface="Arial" panose="020B0604020202020204" pitchFamily="34" charset="0"/>
              <a:buChar char="•"/>
              <a:defRPr/>
            </a:pPr>
            <a:endParaRPr lang="de-DE" sz="1100" dirty="0"/>
          </a:p>
          <a:p>
            <a:pPr marL="169462" indent="-169462" defTabSz="903795">
              <a:buFont typeface="Arial" panose="020B0604020202020204" pitchFamily="34" charset="0"/>
              <a:buChar char="•"/>
              <a:defRPr/>
            </a:pPr>
            <a:r>
              <a:rPr lang="de-DE" sz="1100" dirty="0"/>
              <a:t>Am Gymnasium werden insbesondere </a:t>
            </a:r>
            <a:r>
              <a:rPr lang="de-DE" sz="1100" b="1" dirty="0"/>
              <a:t>die Fähigkeiten gefördert, theoretische Erkenntnisse nachzuvollziehen, schwierige Sachverhalte geistig zu durchdringen sowie vielschichtige Zusammenhänge zu durchschauen</a:t>
            </a:r>
            <a:r>
              <a:rPr lang="de-DE" sz="1100" dirty="0"/>
              <a:t>, zu ordnen und verständlich vortragen und darstellen zu können.</a:t>
            </a:r>
          </a:p>
          <a:p>
            <a:endParaRPr lang="de-DE" sz="1100" dirty="0"/>
          </a:p>
          <a:p>
            <a:pPr marL="169462" indent="-169462">
              <a:buFont typeface="Arial" panose="020B0604020202020204" pitchFamily="34" charset="0"/>
              <a:buChar char="•"/>
            </a:pPr>
            <a:r>
              <a:rPr lang="de-DE" sz="1100" dirty="0"/>
              <a:t>Das </a:t>
            </a:r>
            <a:r>
              <a:rPr lang="de-DE" sz="1100" b="1" dirty="0"/>
              <a:t>Vermitteln von historischen, künstlerischen und geistigen Traditionen </a:t>
            </a:r>
            <a:r>
              <a:rPr lang="de-DE" sz="1100" dirty="0"/>
              <a:t>gehört ebenso zum gymnasialen Bildungsauftrag, wie die Bereitschaft, sich auf Neues und Fremdes einzulassen und daraus zu lernen.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einzelnen Gymnasien unterscheiden sich in ihren Lehrangeboten durch verschiedene Schwerpunkte, die entweder </a:t>
            </a:r>
            <a:r>
              <a:rPr lang="de-DE" sz="1100" b="1" dirty="0"/>
              <a:t>sprachlich, naturwissenschaftlich, künstlerisch - mit Musik oder Bildender Kunst als Profilfächer - oder sportlich </a:t>
            </a:r>
            <a:r>
              <a:rPr lang="de-DE" sz="1100" dirty="0"/>
              <a:t>geprägt sind. So hat jedes Kind die Möglichkeit, sich seinen Begabungen entsprechend optimal zu entwickeln.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Im Lauf der gymnasialen Schulzeit erwerben die Kinder und Jugendlichen über die Grundlagen in den einzelnen Fächern hinaus die Fähigkeit zu </a:t>
            </a:r>
            <a:r>
              <a:rPr lang="de-DE" sz="1100" b="1" dirty="0"/>
              <a:t>fächerübergreifendem und eigenständigem </a:t>
            </a:r>
            <a:r>
              <a:rPr lang="de-DE" sz="1100" dirty="0"/>
              <a:t>Lernen. Auf diese Art lernen sie </a:t>
            </a:r>
            <a:r>
              <a:rPr lang="de-DE" sz="1100" b="1" dirty="0"/>
              <a:t>selbständig, projektorientiert und interdisziplinär </a:t>
            </a:r>
            <a:r>
              <a:rPr lang="de-DE" sz="1100" dirty="0"/>
              <a:t>zu urteilen.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Eine </a:t>
            </a:r>
            <a:r>
              <a:rPr lang="de-DE" sz="1100" b="1" dirty="0"/>
              <a:t>vertiefte Methoden- und Sozialkompetenz </a:t>
            </a:r>
            <a:r>
              <a:rPr lang="de-DE" sz="1100" dirty="0"/>
              <a:t>und der Umgang mit neuen Medien und modernen Präsentationstechniken bereiten die Schülerinnen und Schüler auf ein Hochschulstudium oder eine anspruchsvolle Berufstätigkeit vor.</a:t>
            </a:r>
          </a:p>
        </p:txBody>
      </p:sp>
      <p:sp>
        <p:nvSpPr>
          <p:cNvPr id="4" name="Foliennummernplatzhalter 3"/>
          <p:cNvSpPr>
            <a:spLocks noGrp="1"/>
          </p:cNvSpPr>
          <p:nvPr>
            <p:ph type="sldNum" sz="quarter" idx="10"/>
          </p:nvPr>
        </p:nvSpPr>
        <p:spPr/>
        <p:txBody>
          <a:bodyPr/>
          <a:lstStyle/>
          <a:p>
            <a:fld id="{9411CA67-D061-429F-B186-15D98BBFE45D}" type="slidenum">
              <a:rPr lang="de-DE" smtClean="0"/>
              <a:t>13</a:t>
            </a:fld>
            <a:endParaRPr lang="de-DE"/>
          </a:p>
        </p:txBody>
      </p:sp>
    </p:spTree>
    <p:extLst>
      <p:ext uri="{BB962C8B-B14F-4D97-AF65-F5344CB8AC3E}">
        <p14:creationId xmlns:p14="http://schemas.microsoft.com/office/powerpoint/2010/main" val="462232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36534" y="4720307"/>
            <a:ext cx="6070651" cy="4968552"/>
          </a:xfrm>
        </p:spPr>
        <p:txBody>
          <a:bodyPr>
            <a:noAutofit/>
          </a:bodyPr>
          <a:lstStyle/>
          <a:p>
            <a:pPr marL="169462" indent="-169462">
              <a:buFont typeface="Arial" panose="020B0604020202020204" pitchFamily="34" charset="0"/>
              <a:buChar char="•"/>
            </a:pPr>
            <a:r>
              <a:rPr lang="de-DE" sz="1000" dirty="0">
                <a:cs typeface="Arial" panose="020B0604020202020204" pitchFamily="34" charset="0"/>
              </a:rPr>
              <a:t>Um den Übergang von der Grundschule auf das Gymnasium zu erleichtern, wurde speziell für die Unterstufe das Programm </a:t>
            </a:r>
            <a:r>
              <a:rPr lang="de-DE" sz="1000" b="1" dirty="0">
                <a:cs typeface="Arial" panose="020B0604020202020204" pitchFamily="34" charset="0"/>
              </a:rPr>
              <a:t>„Gut ankommen am Gymnasium“ </a:t>
            </a:r>
            <a:r>
              <a:rPr lang="de-DE" sz="1000" dirty="0">
                <a:cs typeface="Arial" panose="020B0604020202020204" pitchFamily="34" charset="0"/>
              </a:rPr>
              <a:t>aufgelegt. Zu den Maßnahmen, die dieses Programm beinhaltet, zählen zum Beispiel </a:t>
            </a:r>
            <a:r>
              <a:rPr lang="de-DE" sz="1000" b="1" dirty="0">
                <a:cs typeface="Arial" panose="020B0604020202020204" pitchFamily="34" charset="0"/>
              </a:rPr>
              <a:t>Intensivierungsstunden in der ersten Fremdsprache </a:t>
            </a:r>
            <a:r>
              <a:rPr lang="de-DE" sz="1000" dirty="0">
                <a:cs typeface="Arial" panose="020B0604020202020204" pitchFamily="34" charset="0"/>
              </a:rPr>
              <a:t>oder die </a:t>
            </a:r>
            <a:r>
              <a:rPr lang="de-DE" sz="1000" b="1" dirty="0">
                <a:cs typeface="Arial" panose="020B0604020202020204" pitchFamily="34" charset="0"/>
              </a:rPr>
              <a:t>individuelle Betreuung in Kleingruppen</a:t>
            </a:r>
            <a:r>
              <a:rPr lang="de-DE" sz="1000" dirty="0">
                <a:cs typeface="Arial" panose="020B0604020202020204" pitchFamily="34" charset="0"/>
              </a:rPr>
              <a:t>, bei der die Lehrkraft für jede Schülerin und jeden Schüler individuell zugeschnittene Aufgaben entwickelt. </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In Klasse 8 wählen die Schüler ein </a:t>
            </a:r>
            <a:r>
              <a:rPr lang="de-DE" sz="1000" b="1" dirty="0">
                <a:cs typeface="Arial" panose="020B0604020202020204" pitchFamily="34" charset="0"/>
              </a:rPr>
              <a:t>Profilfach</a:t>
            </a:r>
            <a:r>
              <a:rPr lang="de-DE" sz="1000" dirty="0">
                <a:cs typeface="Arial" panose="020B0604020202020204" pitchFamily="34" charset="0"/>
              </a:rPr>
              <a:t>: Hier kann zwischen </a:t>
            </a:r>
            <a:r>
              <a:rPr lang="de-DE" sz="1000" b="1" dirty="0" err="1">
                <a:cs typeface="Arial" panose="020B0604020202020204" pitchFamily="34" charset="0"/>
              </a:rPr>
              <a:t>NwT</a:t>
            </a:r>
            <a:r>
              <a:rPr lang="de-DE" sz="1000" dirty="0">
                <a:cs typeface="Arial" panose="020B0604020202020204" pitchFamily="34" charset="0"/>
              </a:rPr>
              <a:t> (Naturwissenschaft und Technik) oder einer </a:t>
            </a:r>
            <a:r>
              <a:rPr lang="de-DE" sz="1000" b="1" dirty="0">
                <a:cs typeface="Arial" panose="020B0604020202020204" pitchFamily="34" charset="0"/>
              </a:rPr>
              <a:t>dritten Fremdsprache </a:t>
            </a:r>
            <a:r>
              <a:rPr lang="de-DE" sz="1000" dirty="0">
                <a:cs typeface="Arial" panose="020B0604020202020204" pitchFamily="34" charset="0"/>
              </a:rPr>
              <a:t>(im Normalfall Spanisch oder Italienisch) gewählt werden; an manchen Schulen ist auch die Wahl der Fächer </a:t>
            </a:r>
            <a:r>
              <a:rPr lang="de-DE" sz="1000" b="1" dirty="0">
                <a:cs typeface="Arial" panose="020B0604020202020204" pitchFamily="34" charset="0"/>
              </a:rPr>
              <a:t>Sport, Musik, Bildende Kunst </a:t>
            </a:r>
            <a:r>
              <a:rPr lang="de-DE" sz="1000" dirty="0">
                <a:cs typeface="Arial" panose="020B0604020202020204" pitchFamily="34" charset="0"/>
              </a:rPr>
              <a:t>oder des neuen Faches </a:t>
            </a:r>
            <a:r>
              <a:rPr lang="de-DE" sz="1000" b="1" dirty="0">
                <a:cs typeface="Arial" panose="020B0604020202020204" pitchFamily="34" charset="0"/>
              </a:rPr>
              <a:t>IMP</a:t>
            </a:r>
            <a:r>
              <a:rPr lang="de-DE" sz="1000" dirty="0">
                <a:cs typeface="Arial" panose="020B0604020202020204" pitchFamily="34" charset="0"/>
              </a:rPr>
              <a:t> möglich.</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Einige Gymnasien haben </a:t>
            </a:r>
            <a:r>
              <a:rPr lang="de-DE" sz="1000" b="1" dirty="0">
                <a:cs typeface="Arial" panose="020B0604020202020204" pitchFamily="34" charset="0"/>
              </a:rPr>
              <a:t>bilinguale Abteilungen. </a:t>
            </a:r>
            <a:r>
              <a:rPr lang="de-DE" sz="1000" dirty="0">
                <a:cs typeface="Arial" panose="020B0604020202020204" pitchFamily="34" charset="0"/>
              </a:rPr>
              <a:t>Diese sind auf die Erziehung zur Mehrsprachigkeit spezialisiert. Dort wird auch in einzelnen Sachfächern in der Fremdsprache unterrichtet</a:t>
            </a:r>
            <a:r>
              <a:rPr lang="de-DE" sz="1000" dirty="0" smtClean="0">
                <a:cs typeface="Arial" panose="020B0604020202020204" pitchFamily="34" charset="0"/>
              </a:rPr>
              <a:t>.</a:t>
            </a:r>
          </a:p>
          <a:p>
            <a:pPr marL="169462" indent="-169462">
              <a:buFont typeface="Arial" panose="020B0604020202020204" pitchFamily="34" charset="0"/>
              <a:buChar char="•"/>
            </a:pPr>
            <a:endParaRPr lang="de-DE" sz="1000" dirty="0" smtClean="0">
              <a:cs typeface="Arial" panose="020B0604020202020204" pitchFamily="34" charset="0"/>
            </a:endParaRPr>
          </a:p>
          <a:p>
            <a:pPr marL="169462" indent="-169462">
              <a:buFont typeface="Arial" panose="020B0604020202020204" pitchFamily="34" charset="0"/>
              <a:buChar char="•"/>
            </a:pPr>
            <a:r>
              <a:rPr lang="de-DE" sz="1000" dirty="0" smtClean="0">
                <a:cs typeface="Arial" panose="020B0604020202020204" pitchFamily="34" charset="0"/>
              </a:rPr>
              <a:t>An 14 Standorten gibt es Gymnasien mit einem </a:t>
            </a:r>
            <a:r>
              <a:rPr lang="de-DE" sz="1000" b="1" dirty="0" smtClean="0">
                <a:cs typeface="Arial" panose="020B0604020202020204" pitchFamily="34" charset="0"/>
              </a:rPr>
              <a:t>Hochbegabtenzug</a:t>
            </a:r>
            <a:r>
              <a:rPr lang="de-DE" sz="1000" dirty="0" smtClean="0">
                <a:cs typeface="Arial" panose="020B0604020202020204" pitchFamily="34" charset="0"/>
              </a:rPr>
              <a:t>.</a:t>
            </a:r>
            <a:endParaRPr lang="de-DE" sz="1000" dirty="0">
              <a:cs typeface="Arial" panose="020B0604020202020204" pitchFamily="34" charset="0"/>
            </a:endParaRP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Die Schülerinnen und Schüler verlassen das allgemein bildende Gymnasium </a:t>
            </a:r>
            <a:r>
              <a:rPr lang="de-DE" sz="1000" b="1" dirty="0">
                <a:cs typeface="Arial" panose="020B0604020202020204" pitchFamily="34" charset="0"/>
              </a:rPr>
              <a:t>nach Klasse 12 </a:t>
            </a:r>
            <a:r>
              <a:rPr lang="de-DE" sz="1000" dirty="0">
                <a:cs typeface="Arial" panose="020B0604020202020204" pitchFamily="34" charset="0"/>
              </a:rPr>
              <a:t>mit der </a:t>
            </a:r>
            <a:r>
              <a:rPr lang="de-DE" sz="1000" b="1" dirty="0">
                <a:cs typeface="Arial" panose="020B0604020202020204" pitchFamily="34" charset="0"/>
              </a:rPr>
              <a:t>allgemeinen Hochschulreife</a:t>
            </a:r>
            <a:r>
              <a:rPr lang="de-DE" sz="1000" dirty="0">
                <a:cs typeface="Arial" panose="020B0604020202020204" pitchFamily="34" charset="0"/>
              </a:rPr>
              <a:t>.</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Das Abitur eröffnet optimale Möglichkeiten für die nationale und internationale Studien- und Berufswahl.</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Immer wieder entscheiden sich Abiturienten nach ihrer Schulzeit aber auch für eine qualifizierte </a:t>
            </a:r>
            <a:r>
              <a:rPr lang="de-DE" sz="1000" b="1" dirty="0">
                <a:cs typeface="Arial" panose="020B0604020202020204" pitchFamily="34" charset="0"/>
              </a:rPr>
              <a:t>Berufsausbildung</a:t>
            </a:r>
            <a:r>
              <a:rPr lang="de-DE" sz="1000" dirty="0">
                <a:cs typeface="Arial" panose="020B0604020202020204" pitchFamily="34" charset="0"/>
              </a:rPr>
              <a:t>. Auch das ist selbstverständlich möglich. Dabei bieten Unternehmen und Institutionen den Abiturientinnen und Abiturienten oftmals auch </a:t>
            </a:r>
            <a:r>
              <a:rPr lang="de-DE" sz="1000" b="1" dirty="0">
                <a:cs typeface="Arial" panose="020B0604020202020204" pitchFamily="34" charset="0"/>
              </a:rPr>
              <a:t>verkürzte Ausbildungszeiten </a:t>
            </a:r>
            <a:r>
              <a:rPr lang="de-DE" sz="1000" dirty="0">
                <a:cs typeface="Arial" panose="020B0604020202020204" pitchFamily="34" charset="0"/>
              </a:rPr>
              <a:t>an. </a:t>
            </a:r>
          </a:p>
          <a:p>
            <a:pPr marL="169543" indent="-169543">
              <a:buFont typeface="Arial" panose="020B0604020202020204" pitchFamily="34" charset="0"/>
              <a:buChar char="•"/>
            </a:pPr>
            <a:endParaRPr lang="de-DE" sz="1000" dirty="0">
              <a:ea typeface="Calibri"/>
              <a:cs typeface="Times New Roman"/>
            </a:endParaRPr>
          </a:p>
          <a:p>
            <a:pPr marL="169543" indent="-169543">
              <a:buFont typeface="Arial" panose="020B0604020202020204" pitchFamily="34" charset="0"/>
              <a:buChar char="•"/>
            </a:pPr>
            <a:r>
              <a:rPr lang="de-DE" sz="1000" dirty="0">
                <a:ea typeface="Calibri"/>
                <a:cs typeface="Times New Roman"/>
              </a:rPr>
              <a:t>Durch unterrichtliche und außerunterrichtliche Lernerfahrungen (z.B. im Rahmen der Bildungspartnerschaften zwischen Gymnasien und Unternehmen) erwerben die Schülerinnen und Schüler Kenntnisse über Berufe und reflektieren ihre eigenen beruflichen Möglichkeiten. Durch die Vermittlung aller relevanten Informationen (z.B. durch die „</a:t>
            </a:r>
            <a:r>
              <a:rPr lang="de-DE" sz="1000" b="1" dirty="0">
                <a:ea typeface="Calibri"/>
                <a:cs typeface="Times New Roman"/>
              </a:rPr>
              <a:t>Berufsorientierung am Gymnasium (BOGY)</a:t>
            </a:r>
            <a:r>
              <a:rPr lang="de-DE" sz="1000" dirty="0">
                <a:ea typeface="Calibri"/>
                <a:cs typeface="Times New Roman"/>
              </a:rPr>
              <a:t>“ oder</a:t>
            </a:r>
            <a:r>
              <a:rPr lang="de-DE" sz="1000" b="1" dirty="0">
                <a:solidFill>
                  <a:srgbClr val="FF0000"/>
                </a:solidFill>
                <a:ea typeface="Calibri"/>
                <a:cs typeface="Times New Roman"/>
              </a:rPr>
              <a:t> </a:t>
            </a:r>
            <a:r>
              <a:rPr lang="de-DE" sz="1000" b="1" dirty="0">
                <a:ea typeface="Calibri"/>
                <a:cs typeface="Times New Roman"/>
              </a:rPr>
              <a:t>Studieninformationstage</a:t>
            </a:r>
            <a:r>
              <a:rPr lang="de-DE" sz="1000" dirty="0">
                <a:ea typeface="Calibri"/>
                <a:cs typeface="Times New Roman"/>
              </a:rPr>
              <a:t>) informieren sie sich über die Anforderungen und Bedingungen, die mit den jeweiligen Studienfächern und Berufen einhergehen.</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Mit der Versetzung von Klasse 10 in die erste Jahrgangsstufe des Gymnasiums erreicht Ihr Kind automatisch den </a:t>
            </a:r>
            <a:r>
              <a:rPr lang="de-DE" sz="1000" b="1" dirty="0">
                <a:cs typeface="Arial" panose="020B0604020202020204" pitchFamily="34" charset="0"/>
              </a:rPr>
              <a:t>mittleren Bildungsabschluss</a:t>
            </a:r>
            <a:r>
              <a:rPr lang="de-DE" sz="1000" dirty="0" smtClean="0">
                <a:cs typeface="Arial" panose="020B0604020202020204" pitchFamily="34" charset="0"/>
              </a:rPr>
              <a:t>.</a:t>
            </a:r>
            <a:endParaRPr lang="de-DE" sz="1000" dirty="0">
              <a:cs typeface="Arial" panose="020B0604020202020204" pitchFamily="34" charset="0"/>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14</a:t>
            </a:fld>
            <a:endParaRPr lang="de-DE"/>
          </a:p>
        </p:txBody>
      </p:sp>
    </p:spTree>
    <p:extLst>
      <p:ext uri="{BB962C8B-B14F-4D97-AF65-F5344CB8AC3E}">
        <p14:creationId xmlns:p14="http://schemas.microsoft.com/office/powerpoint/2010/main" val="352680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15</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1"/>
            <a:ext cx="6070651" cy="4869920"/>
          </a:xfrm>
        </p:spPr>
        <p:txBody>
          <a:bodyPr>
            <a:normAutofit/>
          </a:bodyPr>
          <a:lstStyle/>
          <a:p>
            <a:pPr marL="169462" indent="-169462">
              <a:buFont typeface="Arial" panose="020B0604020202020204" pitchFamily="34" charset="0"/>
              <a:buChar char="•"/>
            </a:pPr>
            <a:r>
              <a:rPr lang="de-DE" sz="1000" dirty="0"/>
              <a:t>Die Gemeinschaftsschule ist eine leistungsorientierte Schulart. Sie vermittelt </a:t>
            </a:r>
            <a:r>
              <a:rPr lang="de-DE" sz="1000" dirty="0" smtClean="0"/>
              <a:t>das </a:t>
            </a:r>
            <a:r>
              <a:rPr lang="de-DE" sz="1000" b="1" dirty="0"/>
              <a:t>erweiterte Niveau, das zum Abitur </a:t>
            </a:r>
            <a:r>
              <a:rPr lang="de-DE" sz="1000" dirty="0" smtClean="0"/>
              <a:t>führt, </a:t>
            </a:r>
            <a:r>
              <a:rPr lang="de-DE" sz="1000" dirty="0"/>
              <a:t>das </a:t>
            </a:r>
            <a:r>
              <a:rPr lang="de-DE" sz="1000" b="1" dirty="0"/>
              <a:t>mittlere, zum Realschulabschluss führende </a:t>
            </a:r>
            <a:r>
              <a:rPr lang="de-DE" sz="1000" b="1" dirty="0" smtClean="0"/>
              <a:t>Niveau sowie </a:t>
            </a:r>
            <a:r>
              <a:rPr lang="de-DE" sz="1000" dirty="0" smtClean="0"/>
              <a:t>das </a:t>
            </a:r>
            <a:r>
              <a:rPr lang="de-DE" sz="1000" b="1" dirty="0"/>
              <a:t>grundlegende, zum Hauptschulabschluss führende </a:t>
            </a:r>
            <a:r>
              <a:rPr lang="de-DE" sz="1000" b="1" dirty="0" smtClean="0"/>
              <a:t>Niveau</a:t>
            </a:r>
            <a:r>
              <a:rPr lang="de-DE" sz="1000" dirty="0" smtClean="0"/>
              <a:t>. </a:t>
            </a:r>
            <a:r>
              <a:rPr lang="de-DE" sz="1000" dirty="0"/>
              <a:t>Eine </a:t>
            </a:r>
            <a:r>
              <a:rPr lang="de-DE" sz="1000" b="1" dirty="0"/>
              <a:t>Förderung</a:t>
            </a:r>
            <a:r>
              <a:rPr lang="de-DE" sz="1000" dirty="0"/>
              <a:t> auf </a:t>
            </a:r>
            <a:r>
              <a:rPr lang="de-DE" sz="1000" b="1" dirty="0"/>
              <a:t>allen drei Niveaustufen </a:t>
            </a:r>
            <a:r>
              <a:rPr lang="de-DE" sz="1000" dirty="0"/>
              <a:t>wird konsequent in </a:t>
            </a:r>
            <a:r>
              <a:rPr lang="de-DE" sz="1000" b="1" dirty="0"/>
              <a:t>allen Fächern ab Klasse 5 </a:t>
            </a:r>
            <a:r>
              <a:rPr lang="de-DE" sz="1000" dirty="0"/>
              <a:t>gewährleistet. </a:t>
            </a:r>
          </a:p>
          <a:p>
            <a:endParaRPr lang="de-DE" sz="1000" dirty="0"/>
          </a:p>
          <a:p>
            <a:pPr marL="169462" indent="-169462" defTabSz="913847">
              <a:buFont typeface="Arial" panose="020B0604020202020204" pitchFamily="34" charset="0"/>
              <a:buChar char="•"/>
              <a:defRPr/>
            </a:pPr>
            <a:r>
              <a:rPr lang="de-DE" sz="1000" dirty="0"/>
              <a:t>Die </a:t>
            </a:r>
            <a:r>
              <a:rPr lang="de-DE" sz="1000" b="1" dirty="0"/>
              <a:t>Entscheidung über den angestrebten Schulabschluss </a:t>
            </a:r>
            <a:r>
              <a:rPr lang="de-DE" sz="1000" dirty="0"/>
              <a:t>fällt erst spät, </a:t>
            </a:r>
            <a:r>
              <a:rPr lang="de-DE" altLang="de-DE" sz="1000" b="1" dirty="0"/>
              <a:t>in Klasse 8 bzw. 9</a:t>
            </a:r>
            <a:r>
              <a:rPr lang="de-DE" altLang="de-DE" sz="1000" dirty="0"/>
              <a:t>. Die Entscheidung über den Schulabschluss treffen die </a:t>
            </a:r>
            <a:r>
              <a:rPr lang="de-DE" altLang="de-DE" sz="1000" b="1" dirty="0"/>
              <a:t>Eltern</a:t>
            </a:r>
            <a:r>
              <a:rPr lang="de-DE" altLang="de-DE" sz="1000" dirty="0"/>
              <a:t> nach Beratung durch die Schule.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Die </a:t>
            </a:r>
            <a:r>
              <a:rPr lang="de-DE" sz="1000" b="1" dirty="0"/>
              <a:t>Pädagogik der Gemeinschaftsschule </a:t>
            </a:r>
            <a:r>
              <a:rPr lang="de-DE" sz="1000" dirty="0"/>
              <a:t>geht auf die Unterschiedlichkeit der Kinder und Jugendlichen ein. Die Lernangebote werden auf die verschiedenen Begabungen, Fähigkeiten und Entwicklungen des Einzelnen abgestimmt. </a:t>
            </a:r>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Der Unterricht findet in </a:t>
            </a:r>
            <a:r>
              <a:rPr lang="de-DE" sz="1000" b="1" dirty="0"/>
              <a:t>Lerngruppen </a:t>
            </a:r>
            <a:r>
              <a:rPr lang="de-DE" sz="1000" dirty="0"/>
              <a:t>statt, in denen </a:t>
            </a:r>
            <a:r>
              <a:rPr lang="de-DE" sz="1000" b="1" dirty="0"/>
              <a:t>Schülerinnen und Schüler unterschiedlicher Leistungsstärken  überwiegend gemeinsam lernen.</a:t>
            </a:r>
          </a:p>
          <a:p>
            <a:pPr marL="169462" indent="-169462">
              <a:buFont typeface="Arial" panose="020B0604020202020204" pitchFamily="34" charset="0"/>
              <a:buChar char="•"/>
            </a:pPr>
            <a:endParaRPr lang="de-DE" sz="1000" b="1" dirty="0"/>
          </a:p>
          <a:p>
            <a:pPr marL="169462" indent="-169462" defTabSz="913847">
              <a:buFont typeface="Arial" panose="020B0604020202020204" pitchFamily="34" charset="0"/>
              <a:buChar char="•"/>
              <a:defRPr/>
            </a:pPr>
            <a:r>
              <a:rPr lang="de-DE" sz="1000" dirty="0"/>
              <a:t>Die Schülerinnen und Schüler werden </a:t>
            </a:r>
            <a:r>
              <a:rPr lang="de-DE" sz="1000" b="1" dirty="0"/>
              <a:t>in eigenverantwortlichen Lernphasen zum selbständigen Lernen hingeführt</a:t>
            </a:r>
            <a:r>
              <a:rPr lang="de-DE" sz="1000" dirty="0"/>
              <a:t>. Die Lehrkräfte begleiten die Schülerinnen und Schüler in ihrem Lernprozess sehr eng. Alle Schülerinnen und Schüler an der Gemeinschaftsschule erhalten </a:t>
            </a:r>
            <a:r>
              <a:rPr lang="de-DE" sz="1000" b="1" dirty="0"/>
              <a:t>regelmäßige </a:t>
            </a:r>
            <a:r>
              <a:rPr lang="de-DE" sz="1000" b="1" dirty="0" err="1"/>
              <a:t>Coachinggespräche</a:t>
            </a:r>
            <a:r>
              <a:rPr lang="de-DE" sz="1000" b="1" dirty="0"/>
              <a:t> </a:t>
            </a:r>
            <a:r>
              <a:rPr lang="de-DE" sz="1000" dirty="0"/>
              <a:t>durch die Lehrkräfte.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Jeder Schüler und jede Schülerin erhält detaillierte schriftliche </a:t>
            </a:r>
            <a:r>
              <a:rPr lang="de-DE" sz="1000" b="1" dirty="0"/>
              <a:t>Leistungsrückmeldungen</a:t>
            </a:r>
            <a:r>
              <a:rPr lang="de-DE" sz="1000" dirty="0"/>
              <a:t>. Zum Schulhalbjahr und am Schuljahresende wird ein Lernentwicklungsbericht erstellt. Auf Wunsch der Eltern werden zusätzlich Noten gegeben. Es gibt kein </a:t>
            </a:r>
            <a:r>
              <a:rPr lang="de-DE" sz="1000" b="1" dirty="0"/>
              <a:t>Sitzenbleiben. </a:t>
            </a:r>
            <a:endParaRPr lang="de-DE" sz="1000" dirty="0"/>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Die </a:t>
            </a:r>
            <a:r>
              <a:rPr lang="de-DE" sz="1000" b="1" dirty="0"/>
              <a:t>Berufs- und Studienorientierung </a:t>
            </a:r>
            <a:r>
              <a:rPr lang="de-DE" sz="1000" dirty="0"/>
              <a:t>hat an der Gemeinschaftsschule große Bedeutung. Schülerinnen und Schüler erwerben in unterrichtlichen und außerunterrichtlichen Aktivitäten Erfahrungen in verschiedenen Berufs- und Tätigkeitsfeldern (z. B. durch Praktika, Mitarbeit in Schülerfirmen oder berufsbezogene </a:t>
            </a:r>
            <a:r>
              <a:rPr lang="de-DE" sz="1000" dirty="0" smtClean="0"/>
              <a:t>Projekte).</a:t>
            </a:r>
            <a:endParaRPr lang="de-DE" sz="1000" dirty="0"/>
          </a:p>
          <a:p>
            <a:pPr marL="169462" indent="-169462">
              <a:buFont typeface="Arial" panose="020B0604020202020204" pitchFamily="34" charset="0"/>
              <a:buChar char="•"/>
            </a:pPr>
            <a:endParaRPr lang="de-DE" sz="1000" dirty="0"/>
          </a:p>
          <a:p>
            <a:pPr marL="169462" indent="-169462">
              <a:buFont typeface="Arial" panose="020B0604020202020204" pitchFamily="34" charset="0"/>
              <a:buChar char="•"/>
            </a:pPr>
            <a:r>
              <a:rPr lang="de-DE" sz="1000" dirty="0"/>
              <a:t>Die Gemeinschaftsschule bereitet sowohl auf den </a:t>
            </a:r>
            <a:r>
              <a:rPr lang="de-DE" sz="1000" b="1" dirty="0"/>
              <a:t>Übergang in eine Ausbildung </a:t>
            </a:r>
            <a:r>
              <a:rPr lang="de-DE" sz="1000" dirty="0"/>
              <a:t>als auch den Besuch einer </a:t>
            </a:r>
            <a:r>
              <a:rPr lang="de-DE" sz="1000" b="1" dirty="0"/>
              <a:t>weiterführenden Schule </a:t>
            </a:r>
            <a:r>
              <a:rPr lang="de-DE" sz="1000" dirty="0"/>
              <a:t>vor.</a:t>
            </a:r>
          </a:p>
          <a:p>
            <a:endParaRPr lang="de-DE" sz="1000" dirty="0"/>
          </a:p>
          <a:p>
            <a:endParaRPr lang="de-DE" sz="1000" dirty="0"/>
          </a:p>
          <a:p>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16</a:t>
            </a:fld>
            <a:endParaRPr lang="de-DE" dirty="0"/>
          </a:p>
        </p:txBody>
      </p:sp>
    </p:spTree>
    <p:extLst>
      <p:ext uri="{BB962C8B-B14F-4D97-AF65-F5344CB8AC3E}">
        <p14:creationId xmlns:p14="http://schemas.microsoft.com/office/powerpoint/2010/main" val="3222623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6332"/>
            <a:ext cx="6213490" cy="4726687"/>
          </a:xfrm>
        </p:spPr>
        <p:txBody>
          <a:bodyPr>
            <a:normAutofit lnSpcReduction="10000"/>
          </a:bodyPr>
          <a:lstStyle/>
          <a:p>
            <a:pPr marL="169462" indent="-169462">
              <a:buFont typeface="Arial" panose="020B0604020202020204" pitchFamily="34" charset="0"/>
              <a:buChar char="•"/>
            </a:pPr>
            <a:r>
              <a:rPr lang="de-DE" sz="1100" dirty="0"/>
              <a:t>Die Gemeinschaftsschule bietet die Standards der Hauptschule, der Realschule und des Gymnasiums an. Die Schülerinnen und Schüler können </a:t>
            </a:r>
            <a:r>
              <a:rPr lang="de-DE" sz="1100" b="1" dirty="0"/>
              <a:t>in jedem Fach </a:t>
            </a:r>
            <a:r>
              <a:rPr lang="de-DE" sz="1100" dirty="0"/>
              <a:t>auf der für sie </a:t>
            </a:r>
            <a:r>
              <a:rPr lang="de-DE" sz="1100" b="1" dirty="0"/>
              <a:t>am besten geeigneten Niveaustufe </a:t>
            </a:r>
            <a:r>
              <a:rPr lang="de-DE" sz="1100" dirty="0"/>
              <a:t>lernen.</a:t>
            </a:r>
          </a:p>
          <a:p>
            <a:endParaRPr lang="de-DE" sz="1100" dirty="0"/>
          </a:p>
          <a:p>
            <a:pPr marL="169462" indent="-169462">
              <a:buFont typeface="Arial" panose="020B0604020202020204" pitchFamily="34" charset="0"/>
              <a:buChar char="•"/>
            </a:pPr>
            <a:r>
              <a:rPr lang="de-DE" sz="1100" dirty="0"/>
              <a:t>Erst im Abschlussjahr der Sekundarstufe I, d. h. im neunten oder zehnten Schuljahr, lernen die Schülerinnen und Schüler über alle Fächer hinweg auf einheitlichem Niveau. </a:t>
            </a:r>
          </a:p>
          <a:p>
            <a:endParaRPr lang="de-DE" sz="1100" dirty="0"/>
          </a:p>
          <a:p>
            <a:pPr marL="169462" indent="-169462">
              <a:buFont typeface="Arial" panose="020B0604020202020204" pitchFamily="34" charset="0"/>
              <a:buChar char="•"/>
            </a:pPr>
            <a:r>
              <a:rPr lang="de-DE" sz="1100" dirty="0"/>
              <a:t>Am </a:t>
            </a:r>
            <a:r>
              <a:rPr lang="de-DE" sz="1100" b="1" dirty="0"/>
              <a:t>Ende von Klassenstufe 9 oder 10 </a:t>
            </a:r>
            <a:r>
              <a:rPr lang="de-DE" sz="1100" dirty="0"/>
              <a:t>kann an der Gemeinschaftsschule der </a:t>
            </a:r>
            <a:r>
              <a:rPr lang="de-DE" sz="1100" b="1" dirty="0"/>
              <a:t>Hauptschulabschluss </a:t>
            </a:r>
            <a:r>
              <a:rPr lang="de-DE" sz="1100" dirty="0"/>
              <a:t>abgelegt werden, am </a:t>
            </a:r>
            <a:r>
              <a:rPr lang="de-DE" sz="1100" b="1" dirty="0"/>
              <a:t>Ende von Klassenstufe 10 </a:t>
            </a:r>
            <a:r>
              <a:rPr lang="de-DE" sz="1100" dirty="0"/>
              <a:t>der Realschulabschluss.  Außerdem führt ein </a:t>
            </a:r>
            <a:r>
              <a:rPr lang="de-DE" sz="1100" b="1" dirty="0"/>
              <a:t>neunjähriger Bildungsgang zum Abitur</a:t>
            </a:r>
            <a:r>
              <a:rPr lang="de-DE" sz="1100" dirty="0"/>
              <a:t>, das entweder an einer Gemeinschaftsschule mit Oberstufe, an einem allgemein bildenden oder einem beruflichen Gymnasium abgelegt werden kann. </a:t>
            </a:r>
          </a:p>
          <a:p>
            <a:endParaRPr lang="de-DE" sz="1100" dirty="0"/>
          </a:p>
          <a:p>
            <a:pPr marL="171346" indent="-171346">
              <a:buFont typeface="Arial" panose="020B0604020202020204" pitchFamily="34" charset="0"/>
              <a:buChar char="•"/>
            </a:pPr>
            <a:r>
              <a:rPr lang="de-DE" sz="1100" dirty="0"/>
              <a:t>Mit dem </a:t>
            </a:r>
            <a:r>
              <a:rPr lang="de-DE" sz="1100" b="1" dirty="0"/>
              <a:t>Wahlpflichtfach </a:t>
            </a:r>
            <a:r>
              <a:rPr lang="de-DE" sz="1100" dirty="0"/>
              <a:t>ab Klasse 6 bzw. 7 können die Schülerinnen und Schüler gemäß ihrer Interessen und Neigungen eine Wahl treffen: </a:t>
            </a:r>
          </a:p>
          <a:p>
            <a:pPr marL="626487" lvl="1" indent="-169564">
              <a:buFont typeface="Wingdings" panose="05000000000000000000" pitchFamily="2" charset="2"/>
              <a:buChar char="§"/>
            </a:pPr>
            <a:r>
              <a:rPr lang="de-DE" sz="1100" b="1" dirty="0"/>
              <a:t>zweite Fremdsprache (Französisch) (ab Klasse 6</a:t>
            </a:r>
            <a:r>
              <a:rPr lang="de-DE" sz="1100" b="1" dirty="0" smtClean="0"/>
              <a:t>)</a:t>
            </a:r>
            <a:endParaRPr lang="de-DE" sz="1100" b="1" dirty="0"/>
          </a:p>
          <a:p>
            <a:pPr marL="626487" lvl="1" indent="-169564">
              <a:buFont typeface="Wingdings" panose="05000000000000000000" pitchFamily="2" charset="2"/>
              <a:buChar char="§"/>
            </a:pPr>
            <a:r>
              <a:rPr lang="de-DE" sz="1100" b="1" dirty="0"/>
              <a:t>Technik (ab Klasse 7) oder </a:t>
            </a:r>
          </a:p>
          <a:p>
            <a:pPr marL="626487" lvl="1" indent="-169564">
              <a:buFont typeface="Wingdings" panose="05000000000000000000" pitchFamily="2" charset="2"/>
              <a:buChar char="§"/>
            </a:pPr>
            <a:r>
              <a:rPr lang="de-DE" sz="1100" b="1" dirty="0"/>
              <a:t>Alltagskultur, Ernährung, Soziales (AES) (ab Klasse 7)</a:t>
            </a:r>
          </a:p>
          <a:p>
            <a:endParaRPr lang="de-DE" sz="1100" dirty="0"/>
          </a:p>
          <a:p>
            <a:pPr marL="171346" indent="-171346">
              <a:buFont typeface="Arial" panose="020B0604020202020204" pitchFamily="34" charset="0"/>
              <a:buChar char="•"/>
            </a:pPr>
            <a:r>
              <a:rPr lang="de-DE" sz="1100" dirty="0"/>
              <a:t>Ab Klassenstufe 8 bietet die Schule zusätzlich </a:t>
            </a:r>
            <a:r>
              <a:rPr lang="de-DE" sz="1100" b="1" dirty="0"/>
              <a:t>Profilfächer</a:t>
            </a:r>
            <a:r>
              <a:rPr lang="de-DE" sz="1100" dirty="0"/>
              <a:t> an, wie sie auch an den Gymnasien unterrichtet werden:</a:t>
            </a:r>
          </a:p>
          <a:p>
            <a:pPr marL="626487" lvl="1" indent="-169564">
              <a:buFont typeface="Wingdings" panose="05000000000000000000" pitchFamily="2" charset="2"/>
              <a:buChar char="§"/>
            </a:pPr>
            <a:r>
              <a:rPr lang="de-DE" sz="1100" b="1" dirty="0"/>
              <a:t>Naturwissenschaft und Technik (NwT) bzw. </a:t>
            </a:r>
          </a:p>
          <a:p>
            <a:pPr marL="626487" lvl="1" indent="-169564">
              <a:buFont typeface="Wingdings" panose="05000000000000000000" pitchFamily="2" charset="2"/>
              <a:buChar char="§"/>
            </a:pPr>
            <a:r>
              <a:rPr lang="de-DE" sz="1100" b="1" dirty="0"/>
              <a:t>Musik, Bildende Kunst oder Sport. </a:t>
            </a:r>
          </a:p>
          <a:p>
            <a:pPr marL="626487" lvl="1" indent="-169564">
              <a:buFont typeface="Wingdings" panose="05000000000000000000" pitchFamily="2" charset="2"/>
              <a:buChar char="§"/>
            </a:pPr>
            <a:r>
              <a:rPr lang="de-DE" sz="1100" b="1" dirty="0"/>
              <a:t>Manche Gemeinschaftsschulen bieten darüber hinaus zusätzlich Spanisch an. </a:t>
            </a:r>
          </a:p>
          <a:p>
            <a:pPr marL="626487" lvl="1" indent="-169564">
              <a:buFont typeface="Wingdings" panose="05000000000000000000" pitchFamily="2" charset="2"/>
              <a:buChar char="§"/>
            </a:pPr>
            <a:r>
              <a:rPr lang="de-DE" sz="1100" b="1" dirty="0"/>
              <a:t>Ab dem Schuljahr 2019/2020 können manche Gemeinschaftsschulen auch das Profilfach Informatik, Mathematik, Physik </a:t>
            </a:r>
            <a:r>
              <a:rPr lang="de-DE" sz="1100" b="1" dirty="0" smtClean="0"/>
              <a:t>(IMP) anbieten</a:t>
            </a:r>
            <a:r>
              <a:rPr lang="de-DE" sz="1100" b="1" dirty="0"/>
              <a:t>.</a:t>
            </a:r>
          </a:p>
          <a:p>
            <a:pPr marL="169462" indent="-169462" defTabSz="913847">
              <a:buFont typeface="Arial" panose="020B0604020202020204" pitchFamily="34" charset="0"/>
              <a:buChar char="•"/>
              <a:defRPr/>
            </a:pPr>
            <a:endParaRPr lang="de-DE" sz="1100" dirty="0"/>
          </a:p>
          <a:p>
            <a:pPr marL="169462" indent="-169462" defTabSz="913847">
              <a:buFont typeface="Arial" panose="020B0604020202020204" pitchFamily="34" charset="0"/>
              <a:buChar char="•"/>
              <a:defRPr/>
            </a:pPr>
            <a:r>
              <a:rPr lang="de-DE" sz="1100" dirty="0"/>
              <a:t>Alle Gemeinschaftsschulen sind in den Klassenstufen 5 bis 10 </a:t>
            </a:r>
            <a:r>
              <a:rPr lang="de-DE" sz="1100" b="1" dirty="0"/>
              <a:t>verbindliche Ganztagsschulen</a:t>
            </a:r>
            <a:r>
              <a:rPr lang="de-DE" sz="1100" dirty="0"/>
              <a:t>. Die Schülerinnen und Schüler verbringen an drei oder vier Tagen jeweils acht Zeitstunden an der Schule. Der Schultag ist dabei rhythmisiert. Hausaufgaben gibt es in der Regel nicht, sie werden durch Aufgaben in der Schule ersetzt.</a:t>
            </a:r>
          </a:p>
          <a:p>
            <a:endParaRPr lang="de-DE" sz="1100" dirty="0"/>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17</a:t>
            </a:fld>
            <a:endParaRPr lang="de-DE" dirty="0"/>
          </a:p>
        </p:txBody>
      </p:sp>
    </p:spTree>
    <p:extLst>
      <p:ext uri="{BB962C8B-B14F-4D97-AF65-F5344CB8AC3E}">
        <p14:creationId xmlns:p14="http://schemas.microsoft.com/office/powerpoint/2010/main" val="3526809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18</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506633"/>
            <a:ext cx="6142071" cy="4941536"/>
          </a:xfrm>
        </p:spPr>
        <p:txBody>
          <a:bodyPr/>
          <a:lstStyle/>
          <a:p>
            <a:pPr marL="171346" indent="-171346">
              <a:buFont typeface="Arial" panose="020B0604020202020204" pitchFamily="34" charset="0"/>
              <a:buChar char="•"/>
            </a:pPr>
            <a:r>
              <a:rPr lang="de-DE" sz="1000" dirty="0"/>
              <a:t>Die sonderpädagogischen Bildungs- und Beratungszentren (SBBZ) des Landes halten </a:t>
            </a:r>
            <a:r>
              <a:rPr lang="de-DE" sz="1000" b="1" dirty="0"/>
              <a:t>Beratungs- und Unterstützungsangebote </a:t>
            </a:r>
            <a:r>
              <a:rPr lang="de-DE" sz="1000" dirty="0"/>
              <a:t>sowie </a:t>
            </a:r>
            <a:r>
              <a:rPr lang="de-DE" sz="1000" b="1" dirty="0"/>
              <a:t>sonderpädagogische Bildungsangebote</a:t>
            </a:r>
            <a:r>
              <a:rPr lang="de-DE" sz="1000" dirty="0"/>
              <a:t> an allgemeinen Schulen und an den eigenen Einrichtungen vor. Inklusive Bildungsangebote sind auch in der Sekundarstufe I möglich.</a:t>
            </a:r>
            <a:endParaRPr lang="de-DE" sz="1000" u="sng" dirty="0"/>
          </a:p>
          <a:p>
            <a:endParaRPr lang="de-DE" sz="1000" b="1" u="sng" dirty="0"/>
          </a:p>
          <a:p>
            <a:r>
              <a:rPr lang="de-DE" sz="1000" b="1" dirty="0"/>
              <a:t>     </a:t>
            </a:r>
            <a:r>
              <a:rPr lang="de-DE" sz="1000" b="1" u="sng" dirty="0"/>
              <a:t>Beratung/Unterstützung durch den sonderpädagogischen Dienst</a:t>
            </a:r>
            <a:r>
              <a:rPr lang="de-DE" sz="1000" b="1" dirty="0"/>
              <a:t> </a:t>
            </a:r>
          </a:p>
          <a:p>
            <a:pPr marL="169462" indent="-169462">
              <a:buFont typeface="Arial" panose="020B0604020202020204" pitchFamily="34" charset="0"/>
              <a:buChar char="•"/>
            </a:pPr>
            <a:r>
              <a:rPr lang="de-DE" sz="1000" dirty="0"/>
              <a:t>Der sonderpädagogische Dienst berät die Schule, </a:t>
            </a:r>
            <a:r>
              <a:rPr lang="de-DE" sz="1000" b="1" dirty="0"/>
              <a:t>wie für das Kind geeignete Lernangebote gemacht werden können</a:t>
            </a:r>
            <a:r>
              <a:rPr lang="de-DE" sz="1000" dirty="0"/>
              <a:t> bzw. diese adaptiert werden können, unterstützt bei der Beschaffung von Hilfsmitteln und berät in deren Anwendung. Dies kann punktuell nötig sein, aber auch kontinuierlich erfolgen.</a:t>
            </a:r>
          </a:p>
          <a:p>
            <a:pPr marL="169462" indent="-169462">
              <a:buFont typeface="Arial" panose="020B0604020202020204" pitchFamily="34" charset="0"/>
              <a:buChar char="•"/>
            </a:pPr>
            <a:r>
              <a:rPr lang="de-DE" sz="1000" b="1" dirty="0"/>
              <a:t>Zielsetzung </a:t>
            </a:r>
            <a:r>
              <a:rPr lang="de-DE" sz="1000" dirty="0"/>
              <a:t>des sonderpädagogischen Dienstes ist es, eine </a:t>
            </a:r>
            <a:r>
              <a:rPr lang="de-DE" sz="1000" b="1" dirty="0"/>
              <a:t>erfolgreiche schulische Förderung an der Schule </a:t>
            </a:r>
            <a:r>
              <a:rPr lang="de-DE" sz="1000" dirty="0"/>
              <a:t>zu sichern.</a:t>
            </a:r>
          </a:p>
          <a:p>
            <a:pPr marL="282437" indent="-282437">
              <a:buFont typeface="Arial" panose="020B0604020202020204" pitchFamily="34" charset="0"/>
              <a:buChar char="•"/>
            </a:pPr>
            <a:endParaRPr lang="de-DE" sz="1000" dirty="0"/>
          </a:p>
          <a:p>
            <a:r>
              <a:rPr lang="de-DE" sz="1000" dirty="0"/>
              <a:t>     </a:t>
            </a:r>
            <a:r>
              <a:rPr lang="de-DE" sz="1000" b="1" u="sng" dirty="0"/>
              <a:t>Das sonderpädagogische Bildungsangebot </a:t>
            </a:r>
          </a:p>
          <a:p>
            <a:pPr marL="169462" indent="-169462">
              <a:buFont typeface="Arial" panose="020B0604020202020204" pitchFamily="34" charset="0"/>
              <a:buChar char="•"/>
            </a:pPr>
            <a:r>
              <a:rPr lang="de-DE" sz="1000" dirty="0"/>
              <a:t>Reicht die sonderpädagogische Beratung und Unterstützung nicht aus, wird auf Antrag der Eltern oder der Schule im Rahmen einer sonderpädagogischen Diagnostik geprüft, ob ein Anspruch auf ein sonderpädagogisches Bildungsangebot vorliegt. Dieser wird durch das Staatliche Schulamt festgestellt.</a:t>
            </a:r>
          </a:p>
          <a:p>
            <a:pPr marL="169462" indent="-169462">
              <a:buFont typeface="Arial" panose="020B0604020202020204" pitchFamily="34" charset="0"/>
              <a:buChar char="•"/>
            </a:pPr>
            <a:r>
              <a:rPr lang="de-DE" sz="1000" dirty="0"/>
              <a:t>Die Befristung des Anspruchs auf ein sonderpädagogisches Bildungs- und Beratungsangebot ist je nach Kind unterschiedlich. Er endet jedoch </a:t>
            </a:r>
            <a:r>
              <a:rPr lang="de-DE" sz="1000" u="sng" dirty="0"/>
              <a:t>spätestens</a:t>
            </a:r>
            <a:r>
              <a:rPr lang="de-DE" sz="1000" dirty="0"/>
              <a:t> am Ende der Primarstufe. Beim </a:t>
            </a:r>
            <a:r>
              <a:rPr lang="de-DE" sz="1000" b="1" dirty="0"/>
              <a:t>Übergang auf eine weiterführende Schule</a:t>
            </a:r>
            <a:r>
              <a:rPr lang="de-DE" sz="1000" dirty="0"/>
              <a:t> ist ein </a:t>
            </a:r>
            <a:r>
              <a:rPr lang="de-DE" sz="1000" b="1" dirty="0"/>
              <a:t>erneutes Beratungs- und Entscheidungsverfahren</a:t>
            </a:r>
            <a:r>
              <a:rPr lang="de-DE" sz="1000" dirty="0"/>
              <a:t> erforderlich. (</a:t>
            </a:r>
            <a:r>
              <a:rPr lang="de-DE" sz="1000" b="1" dirty="0"/>
              <a:t>Antragsfrist zum 1.12. des 4. Schuljahres)</a:t>
            </a:r>
            <a:endParaRPr lang="de-DE" sz="1000" dirty="0"/>
          </a:p>
          <a:p>
            <a:pPr marL="169462" indent="-169462">
              <a:buFont typeface="Arial" panose="020B0604020202020204" pitchFamily="34" charset="0"/>
              <a:buChar char="•"/>
            </a:pPr>
            <a:r>
              <a:rPr lang="de-DE" sz="1000" dirty="0"/>
              <a:t>Die Feststellung des Anspruchs kann auch erst im Laufe einer Schulbiografie erforderlich werden, z. B. bei fortschreitenden Erkrankungen oder wenn die Auswirkungen einer Behinderung erst mit zunehmendem schulischen Anspruchsniveau deutlich werden. </a:t>
            </a:r>
          </a:p>
          <a:p>
            <a:pPr marL="169462" indent="-169462">
              <a:buFont typeface="Arial" panose="020B0604020202020204" pitchFamily="34" charset="0"/>
              <a:buChar char="•"/>
            </a:pPr>
            <a:r>
              <a:rPr lang="de-DE" sz="1000" dirty="0"/>
              <a:t>Die Eltern wählen zwischen einem sonderpädagogischen Bildungsangebot an einem </a:t>
            </a:r>
            <a:r>
              <a:rPr lang="de-DE" sz="1000" b="1" dirty="0"/>
              <a:t>SBBZ </a:t>
            </a:r>
            <a:r>
              <a:rPr lang="de-DE" sz="1000" dirty="0"/>
              <a:t>(einschließlich einer </a:t>
            </a:r>
            <a:r>
              <a:rPr lang="de-DE" sz="1000" b="1" dirty="0"/>
              <a:t>kooperativen Organisationform </a:t>
            </a:r>
            <a:r>
              <a:rPr lang="de-DE" sz="1000" dirty="0"/>
              <a:t>des SBBZ mit der allgemeinen Schule - ehemals Außenklasse -) oder einem </a:t>
            </a:r>
            <a:r>
              <a:rPr lang="de-DE" sz="1000" b="1" dirty="0"/>
              <a:t>inklusiven Bildungsangebot.</a:t>
            </a:r>
            <a:endParaRPr lang="de-DE" sz="1000" dirty="0"/>
          </a:p>
          <a:p>
            <a:pPr marL="169462" indent="-169462">
              <a:buFont typeface="Arial" panose="020B0604020202020204" pitchFamily="34" charset="0"/>
              <a:buChar char="•"/>
            </a:pPr>
            <a:r>
              <a:rPr lang="de-DE" sz="1000" b="1" dirty="0"/>
              <a:t>Zielsetzung </a:t>
            </a:r>
            <a:r>
              <a:rPr lang="de-DE" sz="1000" dirty="0"/>
              <a:t>ist, ein </a:t>
            </a:r>
            <a:r>
              <a:rPr lang="de-DE" sz="1000" b="1" dirty="0"/>
              <a:t>Höchstmaß an Aktivität und Teilhabe </a:t>
            </a:r>
            <a:r>
              <a:rPr lang="de-DE" sz="1000" dirty="0"/>
              <a:t>zu erreichen.</a:t>
            </a:r>
          </a:p>
          <a:p>
            <a:endParaRPr lang="de-DE" sz="1000" dirty="0"/>
          </a:p>
          <a:p>
            <a:r>
              <a:rPr lang="de-DE" sz="1000" b="1" dirty="0"/>
              <a:t>     </a:t>
            </a:r>
            <a:r>
              <a:rPr lang="de-DE" sz="1000" b="1" u="sng" dirty="0"/>
              <a:t>Bildungswegekonferenz</a:t>
            </a:r>
            <a:r>
              <a:rPr lang="de-DE" sz="1000" dirty="0"/>
              <a:t>: </a:t>
            </a:r>
          </a:p>
          <a:p>
            <a:pPr marL="169564" indent="-169564">
              <a:buFont typeface="Arial" panose="020B0604020202020204" pitchFamily="34" charset="0"/>
              <a:buChar char="•"/>
            </a:pPr>
            <a:r>
              <a:rPr lang="de-DE" sz="1000" dirty="0"/>
              <a:t>Die Entscheidung, welcher Bildungsweg für ein Kind der Beste ist, wird in einer intensiven, </a:t>
            </a:r>
            <a:r>
              <a:rPr lang="de-DE" sz="1000" b="1" dirty="0"/>
              <a:t>vertrauensvollen Zusammenarbeit </a:t>
            </a:r>
            <a:r>
              <a:rPr lang="de-DE" sz="1000" dirty="0"/>
              <a:t>mit allen am Bildungsprozess des Kindes Beteiligten getroffen. </a:t>
            </a:r>
          </a:p>
        </p:txBody>
      </p:sp>
      <p:sp>
        <p:nvSpPr>
          <p:cNvPr id="4" name="Foliennummernplatzhalter 3"/>
          <p:cNvSpPr>
            <a:spLocks noGrp="1"/>
          </p:cNvSpPr>
          <p:nvPr>
            <p:ph type="sldNum" sz="quarter" idx="10"/>
          </p:nvPr>
        </p:nvSpPr>
        <p:spPr/>
        <p:txBody>
          <a:bodyPr/>
          <a:lstStyle/>
          <a:p>
            <a:fld id="{9411CA67-D061-429F-B186-15D98BBFE45D}" type="slidenum">
              <a:rPr lang="de-DE" smtClean="0"/>
              <a:t>19</a:t>
            </a:fld>
            <a:endParaRPr lang="de-DE" dirty="0"/>
          </a:p>
        </p:txBody>
      </p:sp>
      <p:sp>
        <p:nvSpPr>
          <p:cNvPr id="5" name="Notizenplatzhalter 2"/>
          <p:cNvSpPr txBox="1">
            <a:spLocks/>
          </p:cNvSpPr>
          <p:nvPr/>
        </p:nvSpPr>
        <p:spPr>
          <a:xfrm>
            <a:off x="6788216" y="4721482"/>
            <a:ext cx="6070651" cy="5299618"/>
          </a:xfrm>
          <a:prstGeom prst="rect">
            <a:avLst/>
          </a:prstGeom>
        </p:spPr>
        <p:txBody>
          <a:bodyPr vert="horz" lIns="90369" tIns="45181" rIns="90369" bIns="45181"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85577" indent="-285577">
              <a:lnSpc>
                <a:spcPct val="120000"/>
              </a:lnSpc>
              <a:buFont typeface="Arial" panose="020B0604020202020204" pitchFamily="34" charset="0"/>
              <a:buChar char="•"/>
              <a:defRPr/>
            </a:pPr>
            <a:endParaRPr lang="de-DE" sz="1800" dirty="0"/>
          </a:p>
          <a:p>
            <a:pPr marL="734602" lvl="1" indent="-282539">
              <a:buFont typeface="Arial" panose="020B0604020202020204" pitchFamily="34" charset="0"/>
              <a:buChar char="•"/>
            </a:pPr>
            <a:endParaRPr lang="de-DE" sz="1800" dirty="0"/>
          </a:p>
          <a:p>
            <a:pPr marL="452063" lvl="1"/>
            <a:endParaRPr lang="de-DE" dirty="0" smtClean="0"/>
          </a:p>
          <a:p>
            <a:pPr marL="285577" indent="-285577">
              <a:lnSpc>
                <a:spcPct val="120000"/>
              </a:lnSpc>
              <a:buFont typeface="Arial" panose="020B0604020202020204" pitchFamily="34" charset="0"/>
              <a:buChar char="•"/>
              <a:defRPr/>
            </a:pPr>
            <a:endParaRPr lang="de-DE" dirty="0" smtClean="0"/>
          </a:p>
          <a:p>
            <a:pPr marL="285577" indent="-285577">
              <a:lnSpc>
                <a:spcPct val="120000"/>
              </a:lnSpc>
              <a:buFont typeface="Arial" panose="020B0604020202020204" pitchFamily="34" charset="0"/>
              <a:buChar char="•"/>
              <a:defRPr/>
            </a:pPr>
            <a:endParaRPr lang="de-DE" dirty="0" smtClean="0"/>
          </a:p>
          <a:p>
            <a:pPr marL="285577" indent="-285577">
              <a:lnSpc>
                <a:spcPct val="120000"/>
              </a:lnSpc>
              <a:buFont typeface="Arial" panose="020B0604020202020204" pitchFamily="34" charset="0"/>
              <a:buChar char="•"/>
              <a:defRPr/>
            </a:pPr>
            <a:endParaRPr lang="de-DE" dirty="0"/>
          </a:p>
        </p:txBody>
      </p:sp>
    </p:spTree>
    <p:extLst>
      <p:ext uri="{BB962C8B-B14F-4D97-AF65-F5344CB8AC3E}">
        <p14:creationId xmlns:p14="http://schemas.microsoft.com/office/powerpoint/2010/main" val="86546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2"/>
            <a:ext cx="6070651" cy="2108845"/>
          </a:xfrm>
        </p:spPr>
        <p:txBody>
          <a:bodyPr/>
          <a:lstStyle/>
          <a:p>
            <a:pPr marL="169462" indent="-169462">
              <a:buFont typeface="Arial" panose="020B0604020202020204" pitchFamily="34" charset="0"/>
              <a:buChar char="•"/>
            </a:pPr>
            <a:r>
              <a:rPr lang="de-DE" dirty="0"/>
              <a:t>Mit dem Ende der Grundschulzeit beginnt für Ihr Kind ein neuer Lebensabschnitt. Sie stehen nun vor der wichtigen Entscheidung, welcher weiterführende Bildungsweg für Ihr Kind mit seinen Stärken und Fähigkeiten am besten geeignet ist. </a:t>
            </a:r>
          </a:p>
          <a:p>
            <a:pPr marL="169462" indent="-169462">
              <a:buFont typeface="Arial" panose="020B0604020202020204" pitchFamily="34" charset="0"/>
              <a:buChar char="•"/>
            </a:pPr>
            <a:r>
              <a:rPr lang="de-DE" dirty="0" smtClean="0"/>
              <a:t>Mit dieser Informationsveranstaltung möchten wir Sie dabei </a:t>
            </a:r>
            <a:r>
              <a:rPr lang="de-DE" dirty="0"/>
              <a:t>unterstützen. </a:t>
            </a:r>
          </a:p>
          <a:p>
            <a:endParaRPr lang="de-DE" dirty="0"/>
          </a:p>
          <a:p>
            <a:r>
              <a:rPr lang="de-DE" u="sng" dirty="0" smtClean="0"/>
              <a:t>Zur Gliederung der Präsentation</a:t>
            </a:r>
            <a:r>
              <a:rPr lang="de-DE" dirty="0" smtClean="0"/>
              <a:t>: </a:t>
            </a:r>
          </a:p>
          <a:p>
            <a:pPr marL="169462" indent="-169462">
              <a:buFont typeface="Arial" panose="020B0604020202020204" pitchFamily="34" charset="0"/>
              <a:buChar char="•"/>
            </a:pPr>
            <a:r>
              <a:rPr lang="de-DE" dirty="0"/>
              <a:t>Ausgehend </a:t>
            </a:r>
            <a:r>
              <a:rPr lang="de-DE" dirty="0" smtClean="0"/>
              <a:t>von ersten </a:t>
            </a:r>
            <a:r>
              <a:rPr lang="de-DE" b="1" dirty="0" smtClean="0"/>
              <a:t>Informationen und Überlegungen zum schulischen Übergang </a:t>
            </a:r>
          </a:p>
          <a:p>
            <a:r>
              <a:rPr lang="de-DE" b="1" dirty="0"/>
              <a:t> </a:t>
            </a:r>
            <a:r>
              <a:rPr lang="de-DE" b="1" dirty="0" smtClean="0"/>
              <a:t>   </a:t>
            </a:r>
            <a:r>
              <a:rPr lang="de-DE" dirty="0" smtClean="0"/>
              <a:t>(Punkt 1) </a:t>
            </a:r>
          </a:p>
          <a:p>
            <a:pPr marL="169462" indent="-169462">
              <a:buFont typeface="Arial" panose="020B0604020202020204" pitchFamily="34" charset="0"/>
              <a:buChar char="•"/>
            </a:pPr>
            <a:r>
              <a:rPr lang="de-DE" dirty="0" smtClean="0"/>
              <a:t>möchten wir Ihnen die </a:t>
            </a:r>
            <a:r>
              <a:rPr lang="de-DE" b="1" dirty="0" smtClean="0"/>
              <a:t>wichtigsten Bildungswege </a:t>
            </a:r>
            <a:r>
              <a:rPr lang="de-DE" dirty="0" smtClean="0"/>
              <a:t>(Punkt 2) vorstellen,</a:t>
            </a:r>
          </a:p>
          <a:p>
            <a:pPr marL="169462" indent="-169462">
              <a:buFont typeface="Arial" panose="020B0604020202020204" pitchFamily="34" charset="0"/>
              <a:buChar char="•"/>
            </a:pPr>
            <a:r>
              <a:rPr lang="de-DE" dirty="0" smtClean="0"/>
              <a:t>um dann auf die </a:t>
            </a:r>
            <a:r>
              <a:rPr lang="de-DE" b="1" dirty="0" smtClean="0"/>
              <a:t>nächsten Schritte </a:t>
            </a:r>
            <a:r>
              <a:rPr lang="de-DE" dirty="0" smtClean="0"/>
              <a:t>(Punkt 3) einzugehen, nachdem Sie sich für die für Ihr Kind am</a:t>
            </a:r>
            <a:r>
              <a:rPr lang="de-DE" baseline="0" dirty="0" smtClean="0"/>
              <a:t> besten passende</a:t>
            </a:r>
            <a:r>
              <a:rPr lang="de-DE" dirty="0" smtClean="0"/>
              <a:t> Schulart entschieden haben. </a:t>
            </a:r>
          </a:p>
          <a:p>
            <a:endParaRPr lang="de-DE" dirty="0"/>
          </a:p>
          <a:p>
            <a:endParaRPr lang="de-DE" dirty="0"/>
          </a:p>
          <a:p>
            <a:pPr marL="169462" indent="-169462">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a:t>
            </a:fld>
            <a:endParaRPr lang="de-DE"/>
          </a:p>
        </p:txBody>
      </p:sp>
    </p:spTree>
    <p:extLst>
      <p:ext uri="{BB962C8B-B14F-4D97-AF65-F5344CB8AC3E}">
        <p14:creationId xmlns:p14="http://schemas.microsoft.com/office/powerpoint/2010/main" val="2384903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411CA67-D061-429F-B186-15D98BBFE45D}" type="slidenum">
              <a:rPr lang="de-DE" smtClean="0"/>
              <a:t>20</a:t>
            </a:fld>
            <a:endParaRPr lang="de-DE"/>
          </a:p>
        </p:txBody>
      </p:sp>
      <p:sp>
        <p:nvSpPr>
          <p:cNvPr id="5" name="Notizenplatzhalter 2"/>
          <p:cNvSpPr>
            <a:spLocks noGrp="1"/>
          </p:cNvSpPr>
          <p:nvPr>
            <p:ph type="body" idx="1"/>
          </p:nvPr>
        </p:nvSpPr>
        <p:spPr>
          <a:xfrm>
            <a:off x="300026" y="4936333"/>
            <a:ext cx="6142071" cy="4248471"/>
          </a:xfrm>
        </p:spPr>
        <p:txBody>
          <a:bodyPr/>
          <a:lstStyle/>
          <a:p>
            <a:pPr marL="166831" indent="-166831">
              <a:buFont typeface="Arial" panose="020B0604020202020204" pitchFamily="34" charset="0"/>
              <a:buChar char="•"/>
            </a:pPr>
            <a:r>
              <a:rPr lang="de-DE" dirty="0" smtClean="0"/>
              <a:t>Im Anschluss an den mittleren Schulabschluss stehen den Jugendlichen zahlreiche weitere Möglichkeiten offen, von denen hier nur eine Auswahl der wichtigsten Möglichkeiten genannt werden kann: </a:t>
            </a:r>
          </a:p>
          <a:p>
            <a:pPr marL="166831" indent="-166831">
              <a:buFont typeface="Arial" panose="020B0604020202020204" pitchFamily="34" charset="0"/>
              <a:buChar char="•"/>
            </a:pPr>
            <a:endParaRPr lang="de-DE" baseline="0" dirty="0" smtClean="0"/>
          </a:p>
          <a:p>
            <a:pPr marL="166831" indent="-166831">
              <a:buFont typeface="Arial" panose="020B0604020202020204" pitchFamily="34" charset="0"/>
              <a:buChar char="•"/>
            </a:pPr>
            <a:r>
              <a:rPr lang="de-DE" dirty="0" smtClean="0"/>
              <a:t>So besteht an den </a:t>
            </a:r>
            <a:r>
              <a:rPr lang="de-DE" b="1" dirty="0" smtClean="0"/>
              <a:t>allgemein bildenden und beruflichen Gymnasien wie auch an einer Gemeinschaftsschule mit Oberstufe </a:t>
            </a:r>
            <a:r>
              <a:rPr lang="de-DE" dirty="0" smtClean="0"/>
              <a:t>die Möglichkeit, die </a:t>
            </a:r>
            <a:r>
              <a:rPr lang="de-DE" b="1" dirty="0" smtClean="0"/>
              <a:t>allgemeine Hochschulreife </a:t>
            </a:r>
            <a:r>
              <a:rPr lang="de-DE" dirty="0" smtClean="0"/>
              <a:t>zu erwerben.</a:t>
            </a:r>
          </a:p>
          <a:p>
            <a:pPr marL="166831" indent="-166831">
              <a:buFont typeface="Arial" panose="020B0604020202020204" pitchFamily="34" charset="0"/>
              <a:buChar char="•"/>
            </a:pPr>
            <a:endParaRPr lang="de-DE" dirty="0" smtClean="0"/>
          </a:p>
          <a:p>
            <a:pPr marL="166831" indent="-166831">
              <a:buFont typeface="Arial" panose="020B0604020202020204" pitchFamily="34" charset="0"/>
              <a:buChar char="•"/>
            </a:pPr>
            <a:r>
              <a:rPr lang="de-DE" dirty="0" smtClean="0"/>
              <a:t>Eine </a:t>
            </a:r>
            <a:r>
              <a:rPr lang="de-DE" b="1" dirty="0"/>
              <a:t>duale oder schulische Berufsausbildung </a:t>
            </a:r>
            <a:r>
              <a:rPr lang="de-DE" dirty="0"/>
              <a:t>mit Zusatzprogramm sowie der </a:t>
            </a:r>
            <a:r>
              <a:rPr lang="de-DE" b="1" dirty="0"/>
              <a:t>Besuch eines Berufskollegs oder der Fachschule</a:t>
            </a:r>
            <a:r>
              <a:rPr lang="de-DE" dirty="0"/>
              <a:t> ermöglichen den Erwerb der </a:t>
            </a:r>
            <a:r>
              <a:rPr lang="de-DE" b="1" dirty="0" smtClean="0"/>
              <a:t>Fachschulreife</a:t>
            </a:r>
            <a:r>
              <a:rPr lang="de-DE" dirty="0" smtClean="0"/>
              <a:t>, verbunden </a:t>
            </a:r>
            <a:r>
              <a:rPr lang="de-DE" dirty="0"/>
              <a:t>mit der </a:t>
            </a:r>
            <a:r>
              <a:rPr lang="de-DE" dirty="0" smtClean="0"/>
              <a:t>Möglichkeit </a:t>
            </a:r>
            <a:r>
              <a:rPr lang="de-DE" dirty="0"/>
              <a:t>anschließend ein Studium aufzunehmen.  </a:t>
            </a:r>
            <a:br>
              <a:rPr lang="de-DE" dirty="0"/>
            </a:br>
            <a:endParaRPr lang="de-DE" dirty="0"/>
          </a:p>
          <a:p>
            <a:pPr marL="166831" indent="-166831">
              <a:buFont typeface="Arial" panose="020B0604020202020204" pitchFamily="34" charset="0"/>
              <a:buChar char="•"/>
            </a:pPr>
            <a:r>
              <a:rPr lang="de-DE" dirty="0"/>
              <a:t>Darüber hinaus kann die </a:t>
            </a:r>
            <a:r>
              <a:rPr lang="de-DE" b="1" dirty="0"/>
              <a:t>allgemeine Hochschulreife </a:t>
            </a:r>
            <a:r>
              <a:rPr lang="de-DE" dirty="0"/>
              <a:t>auch durch eine </a:t>
            </a:r>
            <a:r>
              <a:rPr lang="de-DE" b="1" dirty="0"/>
              <a:t>Berufsausbildung</a:t>
            </a:r>
            <a:r>
              <a:rPr lang="de-DE" dirty="0"/>
              <a:t> mit anschließendem Besuch der </a:t>
            </a:r>
            <a:r>
              <a:rPr lang="de-DE" b="1" dirty="0"/>
              <a:t>Berufsoberschule</a:t>
            </a:r>
            <a:r>
              <a:rPr lang="de-DE" dirty="0"/>
              <a:t> erworben </a:t>
            </a:r>
            <a:r>
              <a:rPr lang="de-DE" dirty="0" smtClean="0"/>
              <a:t>werden.</a:t>
            </a:r>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endParaRPr lang="de-DE" dirty="0" smtClean="0"/>
          </a:p>
          <a:p>
            <a:pPr marL="166831" indent="-166831">
              <a:buFont typeface="Arial" panose="020B0604020202020204" pitchFamily="34" charset="0"/>
              <a:buChar char="•"/>
            </a:pPr>
            <a:endParaRPr lang="de-DE" dirty="0"/>
          </a:p>
        </p:txBody>
      </p:sp>
    </p:spTree>
    <p:extLst>
      <p:ext uri="{BB962C8B-B14F-4D97-AF65-F5344CB8AC3E}">
        <p14:creationId xmlns:p14="http://schemas.microsoft.com/office/powerpoint/2010/main" val="2059974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beruflichen Schulen </a:t>
            </a:r>
            <a:r>
              <a:rPr lang="de-DE" dirty="0">
                <a:cs typeface="Arial" panose="020B0604020202020204" pitchFamily="34" charset="0"/>
              </a:rPr>
              <a:t>in Baden-Württemberg bieten jungen Menschen </a:t>
            </a:r>
            <a:r>
              <a:rPr lang="de-DE" b="1" dirty="0">
                <a:cs typeface="Arial" panose="020B0604020202020204" pitchFamily="34" charset="0"/>
              </a:rPr>
              <a:t>vielfältige Wege in eine qualifizierte Beschäftigung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bekanntesten sind eine </a:t>
            </a:r>
            <a:r>
              <a:rPr lang="de-DE" b="1" dirty="0">
                <a:cs typeface="Arial" panose="020B0604020202020204" pitchFamily="34" charset="0"/>
              </a:rPr>
              <a:t>duale Ausbildung </a:t>
            </a:r>
            <a:r>
              <a:rPr lang="de-DE" dirty="0">
                <a:cs typeface="Arial" panose="020B0604020202020204" pitchFamily="34" charset="0"/>
              </a:rPr>
              <a:t>in einem von rund 330 anerkannten Ausbildungsberufen oder der Besuch einer </a:t>
            </a:r>
            <a:r>
              <a:rPr lang="de-DE" b="1" dirty="0">
                <a:cs typeface="Arial" panose="020B0604020202020204" pitchFamily="34" charset="0"/>
              </a:rPr>
              <a:t>beruflichen Vollzeitschule</a:t>
            </a:r>
            <a:r>
              <a:rPr lang="de-DE" dirty="0">
                <a:cs typeface="Arial" panose="020B0604020202020204" pitchFamily="34" charset="0"/>
              </a:rPr>
              <a:t>. In diesen schulischen Ausbildungsgängen werden die Jugendlichen zum Beispiel zur staatlich anerkannten Altenpflegerin oder zum staatlich anerkannten Altenpfleger oder zu staatlich anerkannten technischen Assistentinnen oder Assistenten qualifiziert. Im </a:t>
            </a:r>
            <a:r>
              <a:rPr lang="de-DE" dirty="0" smtClean="0">
                <a:cs typeface="Arial" panose="020B0604020202020204" pitchFamily="34" charset="0"/>
              </a:rPr>
              <a:t>kaufmännischen </a:t>
            </a:r>
            <a:r>
              <a:rPr lang="de-DE" dirty="0">
                <a:cs typeface="Arial" panose="020B0604020202020204" pitchFamily="34" charset="0"/>
              </a:rPr>
              <a:t>Bereich gibt es die Ausbildung zur staatlich anerkannten Wirtschaftsassistentin oder zum Wirtschaftsassistenten.</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Nach einer </a:t>
            </a:r>
            <a:r>
              <a:rPr lang="de-DE" b="1" dirty="0">
                <a:cs typeface="Arial" panose="020B0604020202020204" pitchFamily="34" charset="0"/>
              </a:rPr>
              <a:t>beruflichen Erstausbildung </a:t>
            </a:r>
            <a:r>
              <a:rPr lang="de-DE" dirty="0">
                <a:cs typeface="Arial" panose="020B0604020202020204" pitchFamily="34" charset="0"/>
              </a:rPr>
              <a:t>gibt es vielfältige und zielgerichtete </a:t>
            </a:r>
            <a:r>
              <a:rPr lang="de-DE" b="1" dirty="0">
                <a:cs typeface="Arial" panose="020B0604020202020204" pitchFamily="34" charset="0"/>
              </a:rPr>
              <a:t>Möglichkeiten</a:t>
            </a:r>
            <a:r>
              <a:rPr lang="de-DE" dirty="0">
                <a:cs typeface="Arial" panose="020B0604020202020204" pitchFamily="34" charset="0"/>
              </a:rPr>
              <a:t> im Bereich der </a:t>
            </a:r>
            <a:r>
              <a:rPr lang="de-DE" b="1" dirty="0">
                <a:cs typeface="Arial" panose="020B0604020202020204" pitchFamily="34" charset="0"/>
              </a:rPr>
              <a:t>beruflichen Weiterbildung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allgemeinbildenden Abschlüsse</a:t>
            </a:r>
            <a:r>
              <a:rPr lang="de-DE" dirty="0">
                <a:cs typeface="Arial" panose="020B0604020202020204" pitchFamily="34" charset="0"/>
              </a:rPr>
              <a:t>, die an den beruflichen Schulen erworben werden können, beziehen </a:t>
            </a:r>
            <a:r>
              <a:rPr lang="de-DE" b="1" dirty="0">
                <a:cs typeface="Arial" panose="020B0604020202020204" pitchFamily="34" charset="0"/>
              </a:rPr>
              <a:t>allgemeinbildende, wissenschaftliche und berufsbezogene Fächer </a:t>
            </a:r>
            <a:r>
              <a:rPr lang="de-DE" dirty="0">
                <a:cs typeface="Arial" panose="020B0604020202020204" pitchFamily="34" charset="0"/>
              </a:rPr>
              <a:t>ein. </a:t>
            </a:r>
          </a:p>
        </p:txBody>
      </p:sp>
      <p:sp>
        <p:nvSpPr>
          <p:cNvPr id="4" name="Foliennummernplatzhalter 3"/>
          <p:cNvSpPr>
            <a:spLocks noGrp="1"/>
          </p:cNvSpPr>
          <p:nvPr>
            <p:ph type="sldNum" sz="quarter" idx="10"/>
          </p:nvPr>
        </p:nvSpPr>
        <p:spPr/>
        <p:txBody>
          <a:bodyPr/>
          <a:lstStyle/>
          <a:p>
            <a:fld id="{9411CA67-D061-429F-B186-15D98BBFE45D}" type="slidenum">
              <a:rPr lang="de-DE" smtClean="0"/>
              <a:t>21</a:t>
            </a:fld>
            <a:endParaRPr lang="de-DE" dirty="0"/>
          </a:p>
        </p:txBody>
      </p:sp>
    </p:spTree>
    <p:extLst>
      <p:ext uri="{BB962C8B-B14F-4D97-AF65-F5344CB8AC3E}">
        <p14:creationId xmlns:p14="http://schemas.microsoft.com/office/powerpoint/2010/main" val="1249007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vert="horz" lIns="90369" tIns="45181" rIns="90369" bIns="45181" rtlCol="0">
            <a:noAutofit/>
          </a:bodyPr>
          <a:lstStyle/>
          <a:p>
            <a:pPr marL="171429" indent="-171429">
              <a:buFont typeface="Arial" panose="020B0604020202020204" pitchFamily="34" charset="0"/>
              <a:buChar char="•"/>
            </a:pPr>
            <a:r>
              <a:rPr lang="de-DE" dirty="0"/>
              <a:t>Mehr als die Hälfte aller Jugendlichen eines Jahrgangs entscheiden sich nach dem Besuch einer allgemein bildenden Schule (Haupt-/Werkrealschule, Realschule, Gemeinschaftsschule oder Gymnasium) für eine </a:t>
            </a:r>
            <a:r>
              <a:rPr lang="de-DE" b="1" dirty="0"/>
              <a:t>Erstausbildung im Dualen System</a:t>
            </a:r>
            <a:r>
              <a:rPr lang="de-DE" dirty="0"/>
              <a:t>. Die zentrale Idee dieser Ausbildungsform ist die enge </a:t>
            </a:r>
            <a:r>
              <a:rPr lang="de-DE" b="1" dirty="0"/>
              <a:t>Verbindung</a:t>
            </a:r>
            <a:r>
              <a:rPr lang="de-DE" dirty="0"/>
              <a:t> der beiden </a:t>
            </a:r>
            <a:r>
              <a:rPr lang="de-DE" b="1" dirty="0"/>
              <a:t>Lernorte</a:t>
            </a:r>
            <a:r>
              <a:rPr lang="de-DE" dirty="0"/>
              <a:t> „</a:t>
            </a:r>
            <a:r>
              <a:rPr lang="de-DE" b="1" dirty="0"/>
              <a:t>Betrieb</a:t>
            </a:r>
            <a:r>
              <a:rPr lang="de-DE" dirty="0"/>
              <a:t>“ und „</a:t>
            </a:r>
            <a:r>
              <a:rPr lang="de-DE" b="1" dirty="0"/>
              <a:t>Berufsschule</a:t>
            </a:r>
            <a:r>
              <a:rPr lang="de-DE" dirty="0"/>
              <a: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Nach Abschluss der Erstausbildung bieten sich den jungen Fachkräften vielfältige Möglichkeiten auf dem Arbeitsmarkt.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Wenn sich die Fachkräfte </a:t>
            </a:r>
            <a:r>
              <a:rPr lang="de-DE" b="1" dirty="0"/>
              <a:t>weiterqualifizieren</a:t>
            </a:r>
            <a:r>
              <a:rPr lang="de-DE" dirty="0"/>
              <a:t> möchten, halten die beruflichen Schulen nach dem Prinzip „Kein Abschluss ohne Anschluss“ weitere Angebote bereit. An den verschiedenen Fachschulen wird das Fachwissen vertieft und durch Kenntnisse in den Bereichen Management und Unternehmensführung erweitert. Meisterschulen bereiten auf die Meisterprüfung vor.</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Mit </a:t>
            </a:r>
            <a:r>
              <a:rPr lang="de-DE" b="1" dirty="0"/>
              <a:t>Abschluss der Fachschulen </a:t>
            </a:r>
            <a:r>
              <a:rPr lang="de-DE" dirty="0"/>
              <a:t>(teilweise nach Absolvierung eines Zusatzprogramms) erwerben die Absolventinnen und Absolventen eine </a:t>
            </a:r>
            <a:r>
              <a:rPr lang="de-DE" b="1" dirty="0"/>
              <a:t>Hochschulzugangsberechtigung</a:t>
            </a:r>
            <a:r>
              <a:rPr lang="de-DE" dirty="0"/>
              <a:t>, mit der sie ein Studium an einer Hochschule aufnehmen können.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Wer direkt im Anschluss an die Erstausbildung eine </a:t>
            </a:r>
            <a:r>
              <a:rPr lang="de-DE" b="1" dirty="0"/>
              <a:t>Hochschulzugangsberechtigung</a:t>
            </a:r>
            <a:r>
              <a:rPr lang="de-DE" dirty="0"/>
              <a:t> erwerben möchte, kann dies über den Besuch eines </a:t>
            </a:r>
            <a:r>
              <a:rPr lang="de-DE" b="1" dirty="0"/>
              <a:t>Berufskollegs</a:t>
            </a:r>
            <a:r>
              <a:rPr lang="de-DE" dirty="0"/>
              <a:t> oder einer </a:t>
            </a:r>
            <a:r>
              <a:rPr lang="de-DE" b="1" dirty="0"/>
              <a:t>Berufsoberschule</a:t>
            </a:r>
            <a:r>
              <a:rPr lang="de-DE" dirty="0"/>
              <a:t> erreichen.</a:t>
            </a:r>
          </a:p>
          <a:p>
            <a:pPr marL="171429" indent="-171429">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22</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69543" indent="-169543">
              <a:buFont typeface="Arial" panose="020B0604020202020204" pitchFamily="34" charset="0"/>
              <a:buChar char="•"/>
            </a:pPr>
            <a:r>
              <a:rPr lang="de-DE" b="0" dirty="0" smtClean="0"/>
              <a:t>Durch ihren </a:t>
            </a:r>
            <a:r>
              <a:rPr lang="de-DE" b="1" dirty="0" smtClean="0"/>
              <a:t>engen Theorie-Praxis-Bezug </a:t>
            </a:r>
            <a:r>
              <a:rPr lang="de-DE" b="0" dirty="0" smtClean="0"/>
              <a:t>vermitteln die Berufskollegs eine entsprechende berufliche Qualifikation und gleichzeitig eine erweiterte allgemeine Bildung.</a:t>
            </a:r>
          </a:p>
          <a:p>
            <a:endParaRPr lang="de-DE" b="0" dirty="0" smtClean="0"/>
          </a:p>
          <a:p>
            <a:pPr marL="169543" indent="-169543">
              <a:buFont typeface="Arial" panose="020B0604020202020204" pitchFamily="34" charset="0"/>
              <a:buChar char="•"/>
            </a:pPr>
            <a:r>
              <a:rPr lang="de-DE" b="0" dirty="0" smtClean="0"/>
              <a:t>Es werden </a:t>
            </a:r>
            <a:r>
              <a:rPr lang="de-DE" b="0" baseline="0" dirty="0" smtClean="0"/>
              <a:t>Berufskollegs in </a:t>
            </a:r>
            <a:r>
              <a:rPr lang="de-DE" b="1" baseline="0" dirty="0" smtClean="0"/>
              <a:t>technischen, kaufmännischen, hauswirtschaftlichen, pflegerischen und sozialpädagogischen Richtungen </a:t>
            </a:r>
            <a:r>
              <a:rPr lang="de-DE" b="0" baseline="0" dirty="0" smtClean="0"/>
              <a:t>in einjährigen, zweijährigen und dreijährigen Ausbildungsmodellen angeboten. </a:t>
            </a:r>
          </a:p>
          <a:p>
            <a:endParaRPr lang="de-DE" b="0" dirty="0" smtClean="0"/>
          </a:p>
          <a:p>
            <a:pPr marL="169543" indent="-169543">
              <a:buFont typeface="Arial" panose="020B0604020202020204" pitchFamily="34" charset="0"/>
              <a:buChar char="•"/>
            </a:pPr>
            <a:r>
              <a:rPr lang="de-DE" b="0" dirty="0" smtClean="0"/>
              <a:t>Für die </a:t>
            </a:r>
            <a:r>
              <a:rPr lang="de-DE" b="1" dirty="0" smtClean="0"/>
              <a:t>Aufnahme</a:t>
            </a:r>
            <a:r>
              <a:rPr lang="de-DE" b="0" dirty="0" smtClean="0"/>
              <a:t> in das Berufskolleg sind neben dem </a:t>
            </a:r>
            <a:r>
              <a:rPr lang="de-DE" b="1" dirty="0" smtClean="0"/>
              <a:t>Mittleren Bildungsabschluss </a:t>
            </a:r>
            <a:r>
              <a:rPr lang="de-DE" b="0" dirty="0" smtClean="0"/>
              <a:t>teilweise </a:t>
            </a:r>
            <a:r>
              <a:rPr lang="de-DE" b="1" dirty="0" smtClean="0"/>
              <a:t>weitere Voraussetzungen </a:t>
            </a:r>
            <a:r>
              <a:rPr lang="de-DE" b="0" dirty="0" smtClean="0"/>
              <a:t>(zum Beispiel ein Praktikumsplatz) zu erfüllen. </a:t>
            </a:r>
          </a:p>
          <a:p>
            <a:pPr marL="169543" indent="-169543">
              <a:buFont typeface="Arial" panose="020B0604020202020204" pitchFamily="34" charset="0"/>
              <a:buChar char="•"/>
            </a:pPr>
            <a:endParaRPr lang="de-DE" b="0" dirty="0" smtClean="0"/>
          </a:p>
          <a:p>
            <a:pPr marL="169543" indent="-169543">
              <a:buFont typeface="Arial" panose="020B0604020202020204" pitchFamily="34" charset="0"/>
              <a:buChar char="•"/>
            </a:pPr>
            <a:r>
              <a:rPr lang="de-DE" b="0" dirty="0" smtClean="0"/>
              <a:t>Das Berufskolleg endet in der Regel mit einer </a:t>
            </a:r>
            <a:r>
              <a:rPr lang="de-DE" b="1" dirty="0" smtClean="0"/>
              <a:t>Abschlussprüfung</a:t>
            </a:r>
            <a:r>
              <a:rPr lang="de-DE" b="0" dirty="0" smtClean="0"/>
              <a:t>. Dabei kann man bei mindestens zweijährigen (auch gestuften) Bildungsgängen sowohl die </a:t>
            </a:r>
            <a:r>
              <a:rPr lang="de-DE" b="1" dirty="0" smtClean="0"/>
              <a:t>Fachhochschulreife</a:t>
            </a:r>
            <a:r>
              <a:rPr lang="de-DE" b="0" dirty="0" smtClean="0"/>
              <a:t> als auch einen </a:t>
            </a:r>
            <a:r>
              <a:rPr lang="de-DE" b="1" dirty="0" smtClean="0"/>
              <a:t>Berufsabschluss</a:t>
            </a:r>
            <a:r>
              <a:rPr lang="de-DE" b="0" dirty="0" smtClean="0"/>
              <a:t> (beispielsweise "Staatlich geprüfter Assistent" bzw. "Staatlich geprüfte </a:t>
            </a:r>
            <a:r>
              <a:rPr lang="de-DE" dirty="0"/>
              <a:t>Assistentin " </a:t>
            </a:r>
            <a:r>
              <a:rPr lang="de-DE" b="0" dirty="0" smtClean="0"/>
              <a:t>oder </a:t>
            </a:r>
            <a:r>
              <a:rPr lang="de-DE" dirty="0"/>
              <a:t>" Staatlich </a:t>
            </a:r>
            <a:r>
              <a:rPr lang="de-DE" b="0" dirty="0" smtClean="0"/>
              <a:t>anerkannte </a:t>
            </a:r>
            <a:r>
              <a:rPr lang="de-DE" dirty="0" smtClean="0"/>
              <a:t>Erzieherin" </a:t>
            </a:r>
            <a:r>
              <a:rPr lang="de-DE" dirty="0"/>
              <a:t>bzw</a:t>
            </a:r>
            <a:r>
              <a:rPr lang="de-DE" b="0" dirty="0" smtClean="0"/>
              <a:t>. </a:t>
            </a:r>
            <a:r>
              <a:rPr lang="de-DE" dirty="0"/>
              <a:t>" Staatlich </a:t>
            </a:r>
            <a:r>
              <a:rPr lang="de-DE" b="0" dirty="0" smtClean="0"/>
              <a:t>anerkannter </a:t>
            </a:r>
            <a:r>
              <a:rPr lang="de-DE" dirty="0"/>
              <a:t>Erzieher ") </a:t>
            </a:r>
            <a:r>
              <a:rPr lang="de-DE" b="0" dirty="0" smtClean="0"/>
              <a:t>erwerben.</a:t>
            </a:r>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23</a:t>
            </a:fld>
            <a:endParaRPr lang="de-DE" dirty="0"/>
          </a:p>
        </p:txBody>
      </p:sp>
    </p:spTree>
    <p:extLst>
      <p:ext uri="{BB962C8B-B14F-4D97-AF65-F5344CB8AC3E}">
        <p14:creationId xmlns:p14="http://schemas.microsoft.com/office/powerpoint/2010/main" val="4214995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721482"/>
            <a:ext cx="6070651" cy="5039385"/>
          </a:xfrm>
        </p:spPr>
        <p:txBody>
          <a:bodyPr>
            <a:noAutofit/>
          </a:bodyPr>
          <a:lstStyle/>
          <a:p>
            <a:pPr marL="169457" indent="-169457">
              <a:buFont typeface="Arial" panose="020B0604020202020204" pitchFamily="34" charset="0"/>
              <a:buChar char="•"/>
            </a:pPr>
            <a:r>
              <a:rPr lang="de-DE" sz="1000" dirty="0"/>
              <a:t>Im Allgemeinen führt das Berufliche Gymnasium innerhalb eines </a:t>
            </a:r>
            <a:r>
              <a:rPr lang="de-DE" sz="1000" b="1" dirty="0"/>
              <a:t>3-jährigen Bildungsgangs </a:t>
            </a:r>
            <a:r>
              <a:rPr lang="de-DE" sz="1000" dirty="0"/>
              <a:t>zum Abitur, wobei die </a:t>
            </a:r>
            <a:r>
              <a:rPr lang="de-DE" sz="1000" b="1" dirty="0"/>
              <a:t>zweite Fremdsprache auch neu begonnen werden kann.</a:t>
            </a:r>
            <a:r>
              <a:rPr lang="de-DE" sz="1000" dirty="0"/>
              <a:t> An wenigen Standorten wird das </a:t>
            </a:r>
            <a:r>
              <a:rPr lang="de-DE" sz="1000" b="1" dirty="0"/>
              <a:t>berufliche Gymnasium der sechsjährigen Aufbauform</a:t>
            </a:r>
            <a:r>
              <a:rPr lang="de-DE" sz="1000" dirty="0"/>
              <a:t>, beginnend mit der Klasse 8, geführt.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Zentral ist die </a:t>
            </a:r>
            <a:r>
              <a:rPr lang="de-DE" sz="1000" b="1" dirty="0"/>
              <a:t>Verbindung der berufsspezifischen Profilfächer mit den allgemeinen Fächern. </a:t>
            </a:r>
          </a:p>
          <a:p>
            <a:pPr marL="169457" indent="-169457">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Das Berufliche Gymnasium umfasst hierbei folgende Richtungen</a:t>
            </a:r>
          </a:p>
          <a:p>
            <a:pPr marL="621504" lvl="1" indent="-169564">
              <a:buFont typeface="Wingdings" panose="05000000000000000000" pitchFamily="2" charset="2"/>
              <a:buChar char="§"/>
            </a:pPr>
            <a:r>
              <a:rPr lang="de-DE" sz="1000" b="1" dirty="0"/>
              <a:t>agrarwissenschaftliche Richtung (AG)</a:t>
            </a:r>
          </a:p>
          <a:p>
            <a:pPr marL="621504" lvl="1" indent="-169564">
              <a:buFont typeface="Wingdings" panose="05000000000000000000" pitchFamily="2" charset="2"/>
              <a:buChar char="§"/>
            </a:pPr>
            <a:r>
              <a:rPr lang="de-DE" sz="1000" b="1" dirty="0"/>
              <a:t>biotechnologische Richtung (BTG)</a:t>
            </a:r>
          </a:p>
          <a:p>
            <a:pPr marL="621504" lvl="1" indent="-169564">
              <a:buFont typeface="Wingdings" panose="05000000000000000000" pitchFamily="2" charset="2"/>
              <a:buChar char="§"/>
            </a:pPr>
            <a:r>
              <a:rPr lang="de-DE" sz="1000" b="1" dirty="0"/>
              <a:t>ernährungswissenschaftliche Richtung (EG)</a:t>
            </a:r>
          </a:p>
          <a:p>
            <a:pPr marL="621504" lvl="1" indent="-169564">
              <a:buFont typeface="Wingdings" panose="05000000000000000000" pitchFamily="2" charset="2"/>
              <a:buChar char="§"/>
            </a:pPr>
            <a:r>
              <a:rPr lang="de-DE" sz="1000" b="1" dirty="0"/>
              <a:t>sozial- und gesundheitswissenschaftliche Richtung (SGG) mit den Profilen Soziales und Gesundheit</a:t>
            </a:r>
          </a:p>
          <a:p>
            <a:pPr marL="621504" lvl="1" indent="-169564">
              <a:buFont typeface="Wingdings" panose="05000000000000000000" pitchFamily="2" charset="2"/>
              <a:buChar char="§"/>
            </a:pPr>
            <a:r>
              <a:rPr lang="de-DE" sz="1000" b="1" dirty="0"/>
              <a:t>technische Richtung (TG) mit den Profilen Mechatronik, Gestaltungs- und Medientechnik, Informationstechnik, Technik und Management sowie Umwelttechnik</a:t>
            </a:r>
          </a:p>
          <a:p>
            <a:pPr marL="621504" lvl="1" indent="-169564">
              <a:buFont typeface="Wingdings" panose="05000000000000000000" pitchFamily="2" charset="2"/>
              <a:buChar char="§"/>
            </a:pPr>
            <a:r>
              <a:rPr lang="de-DE" sz="1000" b="1" dirty="0"/>
              <a:t>wirtschaftswissenschaftliche Richtung (WG) mit den Profilen Wirtschaft, Finanzmanagement sowie Internationale Wirtschaft</a:t>
            </a:r>
          </a:p>
          <a:p>
            <a:pPr marL="440906" lvl="1" indent="-260463">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Die Richtungen des Beruflichen Gymnasiums sind durch ihre entsprechenden </a:t>
            </a:r>
            <a:r>
              <a:rPr lang="de-DE" sz="1000" b="1" dirty="0"/>
              <a:t>Profilfächer </a:t>
            </a:r>
            <a:r>
              <a:rPr lang="de-DE" sz="1000" dirty="0"/>
              <a:t>geprägt. Diese orientieren sich an Leitdisziplinen, aus denen heraus bedeutsame Technologien entwickelt wurden, oder aber an den wissenschaftlichen Ausformungen bedeutender beruflicher Tätigkeiten, wie etwa den Wirtschafts-, Sozial-, Gesundheits-, Agrar- und Ernährungswissenschaften. Die Profilfächer werden in Verbindung </a:t>
            </a:r>
            <a:r>
              <a:rPr lang="de-DE" sz="1000" b="1" dirty="0"/>
              <a:t>mit weiteren berufsbezogenen Fächern </a:t>
            </a:r>
            <a:r>
              <a:rPr lang="de-DE" sz="1000" dirty="0"/>
              <a:t>zu einem </a:t>
            </a:r>
            <a:r>
              <a:rPr lang="de-DE" sz="1000" b="1" dirty="0"/>
              <a:t>beruflich orientierten Lernschwerpunkt </a:t>
            </a:r>
            <a:r>
              <a:rPr lang="de-DE" sz="1000" dirty="0"/>
              <a:t>ausgestaltet.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Absolventinnen und Absolventen des Beruflichen Gymnasiums erhalten das Zeugnis der </a:t>
            </a:r>
            <a:r>
              <a:rPr lang="de-DE" sz="1000" b="1" dirty="0"/>
              <a:t>allgemeinen Hochschulreife</a:t>
            </a:r>
            <a:r>
              <a:rPr lang="de-DE" sz="1000" dirty="0"/>
              <a:t>, das bundesweit anerkannt ist.</a:t>
            </a:r>
          </a:p>
          <a:p>
            <a:pPr marL="169457" indent="-169457">
              <a:buFont typeface="Arial" panose="020B0604020202020204" pitchFamily="34" charset="0"/>
              <a:buChar char="•"/>
            </a:pPr>
            <a:r>
              <a:rPr lang="de-DE" sz="1000" b="1" dirty="0"/>
              <a:t>Zugangsvoraussetzungen</a:t>
            </a:r>
            <a:r>
              <a:rPr lang="de-DE" sz="1000" dirty="0"/>
              <a:t> z. B.: </a:t>
            </a:r>
          </a:p>
          <a:p>
            <a:pPr marL="621504" lvl="1" indent="-169564">
              <a:buFont typeface="Wingdings" panose="05000000000000000000" pitchFamily="2" charset="2"/>
              <a:buChar char="§"/>
            </a:pPr>
            <a:r>
              <a:rPr lang="de-DE" sz="1000" b="1" dirty="0"/>
              <a:t>Mittlerer Schulabschluss </a:t>
            </a:r>
            <a:r>
              <a:rPr lang="de-DE" sz="1000" dirty="0"/>
              <a:t>mit einem Durchschnitt von mindestens </a:t>
            </a:r>
            <a:r>
              <a:rPr lang="de-DE" sz="1000" b="1" dirty="0"/>
              <a:t>3,0 </a:t>
            </a:r>
            <a:r>
              <a:rPr lang="de-DE" sz="1000" dirty="0"/>
              <a:t>aus den Noten der Fächer </a:t>
            </a:r>
            <a:r>
              <a:rPr lang="de-DE" sz="1000" b="1" dirty="0"/>
              <a:t>Deutsch, Mathematik </a:t>
            </a:r>
            <a:r>
              <a:rPr lang="de-DE" sz="1000" dirty="0"/>
              <a:t>sowie der am aufnehmenden Beruflichen Gymnasium weiterzuführenden </a:t>
            </a:r>
            <a:r>
              <a:rPr lang="de-DE" sz="1000" b="1" dirty="0"/>
              <a:t>ersten Pflichtfremdsprache </a:t>
            </a:r>
            <a:r>
              <a:rPr lang="de-DE" sz="1000" dirty="0"/>
              <a:t>(Englisch oder Französisch) und </a:t>
            </a:r>
            <a:r>
              <a:rPr lang="de-DE" sz="1000" b="1" dirty="0"/>
              <a:t>in jedem dieser Fächer mindestens die Note "ausreichend</a:t>
            </a:r>
            <a:r>
              <a:rPr lang="de-DE" sz="1000" b="1" dirty="0" smtClean="0"/>
              <a:t>"</a:t>
            </a:r>
            <a:endParaRPr lang="de-DE" sz="1000" b="1" dirty="0"/>
          </a:p>
          <a:p>
            <a:pPr marL="621504" lvl="1" indent="-169564">
              <a:buFont typeface="Wingdings" panose="05000000000000000000" pitchFamily="2" charset="2"/>
              <a:buChar char="§"/>
            </a:pPr>
            <a:r>
              <a:rPr lang="de-DE" sz="1000" b="1" dirty="0"/>
              <a:t>Versetzungszeugnis in die Klasse 10 oder in die Jahrgangsstufe 1 eines Gymnasiums des achtjährigen </a:t>
            </a:r>
            <a:r>
              <a:rPr lang="de-DE" sz="1000" b="1" dirty="0" smtClean="0"/>
              <a:t>Bildungsgangs</a:t>
            </a:r>
            <a:endParaRPr lang="de-DE" sz="1000" dirty="0"/>
          </a:p>
          <a:p>
            <a:pPr marL="621504" lvl="1" indent="-169564">
              <a:buFont typeface="Wingdings" panose="05000000000000000000" pitchFamily="2" charset="2"/>
              <a:buChar char="§"/>
            </a:pPr>
            <a:r>
              <a:rPr lang="de-DE" sz="1000" b="1" dirty="0"/>
              <a:t>Versetzungszeugnis in Klasse 11 (E-Niveau) einer </a:t>
            </a:r>
            <a:r>
              <a:rPr lang="de-DE" sz="1000" b="1" dirty="0" smtClean="0"/>
              <a:t>Gemeinschaftsschule</a:t>
            </a:r>
            <a:endParaRPr lang="de-DE" sz="1000" b="1" dirty="0"/>
          </a:p>
          <a:p>
            <a:pPr marL="621420" lvl="1" indent="-169480">
              <a:buFont typeface="Arial" panose="020B0604020202020204" pitchFamily="34" charset="0"/>
              <a:buChar char="•"/>
            </a:pPr>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24</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36336"/>
            <a:ext cx="6070651" cy="4798303"/>
          </a:xfrm>
        </p:spPr>
        <p:txBody>
          <a:bodyPr>
            <a:noAutofit/>
          </a:bodyPr>
          <a:lstStyle/>
          <a:p>
            <a:pPr marL="169564" indent="-169564">
              <a:buFont typeface="Arial" panose="020B0604020202020204" pitchFamily="34" charset="0"/>
              <a:buChar char="•"/>
            </a:pPr>
            <a:r>
              <a:rPr lang="de-DE" dirty="0" smtClean="0"/>
              <a:t>Für Schüler/innen mit Behinderung bestehen, über die für alle Schülerinnen und Schüler gegebenen Wege der beruflichen Bildung hinaus, noch weitere Möglichkeiten.</a:t>
            </a:r>
          </a:p>
          <a:p>
            <a:pPr marL="169564" indent="-169564">
              <a:buFont typeface="Arial" panose="020B0604020202020204" pitchFamily="34" charset="0"/>
              <a:buChar char="•"/>
            </a:pPr>
            <a:endParaRPr lang="de-DE" dirty="0" smtClean="0"/>
          </a:p>
          <a:p>
            <a:pPr marL="169564" indent="-169564">
              <a:buFont typeface="Arial" panose="020B0604020202020204" pitchFamily="34" charset="0"/>
              <a:buChar char="•"/>
            </a:pPr>
            <a:r>
              <a:rPr lang="de-DE" dirty="0" smtClean="0"/>
              <a:t>Aus diesem Grund ist es wichtig, für diese Schülerinnen und Schüler frühzeitig  und aktiv die entsprechenden Beratungs- und Unterstützungsdienste einzubeziehen: den </a:t>
            </a:r>
            <a:r>
              <a:rPr lang="de-DE" b="1" dirty="0" smtClean="0"/>
              <a:t>sonderpädagogischen Dienst, Beratungsfachkräfte für Rehabilitation (Agentur für Arbeit) und Integrationsfachdienste</a:t>
            </a:r>
            <a:endParaRPr lang="de-DE" dirty="0"/>
          </a:p>
          <a:p>
            <a:pPr marL="169564" indent="-169564">
              <a:buFont typeface="Arial" panose="020B0604020202020204" pitchFamily="34" charset="0"/>
              <a:buChar char="•"/>
            </a:pPr>
            <a:endParaRPr lang="de-DE" dirty="0"/>
          </a:p>
          <a:p>
            <a:pPr marL="169564" indent="-169564">
              <a:buFont typeface="Arial" panose="020B0604020202020204" pitchFamily="34" charset="0"/>
              <a:buChar char="•"/>
            </a:pPr>
            <a:r>
              <a:rPr lang="de-DE" dirty="0" smtClean="0"/>
              <a:t>Für diejenigen jungen Menschen, </a:t>
            </a:r>
          </a:p>
          <a:p>
            <a:pPr marL="734778" lvl="1" indent="-282607">
              <a:buFont typeface="Wingdings" panose="05000000000000000000" pitchFamily="2" charset="2"/>
              <a:buChar char="§"/>
            </a:pPr>
            <a:r>
              <a:rPr lang="de-DE" dirty="0" smtClean="0"/>
              <a:t>bei denen der Anspruch auf </a:t>
            </a:r>
            <a:r>
              <a:rPr lang="de-DE" dirty="0"/>
              <a:t>ein sonderpädagogisches Bildungsangebot </a:t>
            </a:r>
            <a:r>
              <a:rPr lang="de-DE" dirty="0" smtClean="0"/>
              <a:t>(SBA) im Anschluss </a:t>
            </a:r>
            <a:r>
              <a:rPr lang="de-DE" dirty="0"/>
              <a:t>an die </a:t>
            </a:r>
            <a:r>
              <a:rPr lang="de-DE" dirty="0" smtClean="0"/>
              <a:t>Sekundarstufe  </a:t>
            </a:r>
            <a:r>
              <a:rPr lang="de-DE" dirty="0"/>
              <a:t>I </a:t>
            </a:r>
            <a:r>
              <a:rPr lang="de-DE" dirty="0" smtClean="0"/>
              <a:t>fortbesteht oder</a:t>
            </a:r>
            <a:endParaRPr lang="de-DE" dirty="0"/>
          </a:p>
          <a:p>
            <a:pPr marL="734778" lvl="1" indent="-282607">
              <a:buFont typeface="Wingdings" panose="05000000000000000000" pitchFamily="2" charset="2"/>
              <a:buChar char="§"/>
            </a:pPr>
            <a:r>
              <a:rPr lang="de-DE" dirty="0" smtClean="0"/>
              <a:t>die </a:t>
            </a:r>
            <a:r>
              <a:rPr lang="de-DE" dirty="0"/>
              <a:t>nach dem Übergang im Hinblick auf eine Behinderung besondere </a:t>
            </a:r>
            <a:r>
              <a:rPr lang="de-DE" dirty="0" smtClean="0"/>
              <a:t>Vorkehrungen benötigen </a:t>
            </a:r>
          </a:p>
          <a:p>
            <a:r>
              <a:rPr lang="de-DE" dirty="0" smtClean="0"/>
              <a:t>     finden vor </a:t>
            </a:r>
            <a:r>
              <a:rPr lang="de-DE" dirty="0"/>
              <a:t>dem Übergang auf eine berufliche Schule, in eine Berufsausbildung oder eine </a:t>
            </a:r>
            <a:endParaRPr lang="de-DE" dirty="0" smtClean="0"/>
          </a:p>
          <a:p>
            <a:r>
              <a:rPr lang="de-DE" dirty="0"/>
              <a:t> </a:t>
            </a:r>
            <a:r>
              <a:rPr lang="de-DE" dirty="0" smtClean="0"/>
              <a:t>    Berufsvorbereitung individuelle </a:t>
            </a:r>
            <a:r>
              <a:rPr lang="de-DE" b="1" dirty="0" smtClean="0"/>
              <a:t>Berufswegekonferenzen</a:t>
            </a:r>
            <a:r>
              <a:rPr lang="de-DE" dirty="0" smtClean="0"/>
              <a:t> statt. </a:t>
            </a:r>
          </a:p>
          <a:p>
            <a:pPr marL="169564" indent="-169564">
              <a:buFont typeface="Arial" panose="020B0604020202020204" pitchFamily="34" charset="0"/>
              <a:buChar char="•"/>
            </a:pPr>
            <a:r>
              <a:rPr lang="de-DE" dirty="0" smtClean="0"/>
              <a:t>Zuständig hierfür sind die Staatlichen Schulämter, die bei Bedarf auch im Vorfeld Informationen und Unterstützung bereitstellen bzw. vermitteln.  </a:t>
            </a:r>
          </a:p>
          <a:p>
            <a:pPr marL="282607" indent="-282607">
              <a:buFont typeface="Arial" panose="020B0604020202020204" pitchFamily="34" charset="0"/>
              <a:buChar char="•"/>
            </a:pPr>
            <a:endParaRPr lang="de-DE" b="1" dirty="0" smtClean="0"/>
          </a:p>
          <a:p>
            <a:pPr marL="169564" indent="-169564">
              <a:buFont typeface="Arial" panose="020B0604020202020204" pitchFamily="34" charset="0"/>
              <a:buChar char="•"/>
            </a:pPr>
            <a:r>
              <a:rPr lang="de-DE" b="1" dirty="0" smtClean="0"/>
              <a:t>Über die hier aufgeführten (und weitere) besondere Möglichkeiten der beruflichen Bildung für Schülerinnen und Schüler mit einem Anspruch auf ein sonderpädagogisches Bildungsangebot beraten die oben genannten Beratungs- und Unterstützungsdienste.</a:t>
            </a:r>
          </a:p>
        </p:txBody>
      </p:sp>
      <p:sp>
        <p:nvSpPr>
          <p:cNvPr id="4" name="Foliennummernplatzhalter 3"/>
          <p:cNvSpPr>
            <a:spLocks noGrp="1"/>
          </p:cNvSpPr>
          <p:nvPr>
            <p:ph type="sldNum" sz="quarter" idx="10"/>
          </p:nvPr>
        </p:nvSpPr>
        <p:spPr/>
        <p:txBody>
          <a:bodyPr/>
          <a:lstStyle/>
          <a:p>
            <a:fld id="{9411CA67-D061-429F-B186-15D98BBFE45D}" type="slidenum">
              <a:rPr lang="de-DE" smtClean="0"/>
              <a:t>25</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u="sng" dirty="0" smtClean="0"/>
              <a:t>Zur Gliederung des dritten Teils</a:t>
            </a:r>
            <a:r>
              <a:rPr lang="de-DE" dirty="0" smtClean="0"/>
              <a:t>: </a:t>
            </a:r>
          </a:p>
          <a:p>
            <a:endParaRPr lang="de-DE" dirty="0" smtClean="0"/>
          </a:p>
          <a:p>
            <a:r>
              <a:rPr lang="de-DE" u="sng" dirty="0" smtClean="0"/>
              <a:t>Zeitlicher Ablauf des Übergangsverfahrens</a:t>
            </a:r>
          </a:p>
          <a:p>
            <a:r>
              <a:rPr lang="de-DE" dirty="0" smtClean="0"/>
              <a:t>Im letzten Teil der Präsentation stellen wir Ihnen nun den </a:t>
            </a:r>
            <a:r>
              <a:rPr lang="de-DE" b="1" dirty="0" smtClean="0"/>
              <a:t>Ablauf des Übergangsverfahrens </a:t>
            </a:r>
            <a:r>
              <a:rPr lang="de-DE" dirty="0" smtClean="0"/>
              <a:t>vor. </a:t>
            </a:r>
          </a:p>
          <a:p>
            <a:endParaRPr lang="de-DE" dirty="0"/>
          </a:p>
          <a:p>
            <a:r>
              <a:rPr lang="de-DE" u="sng" dirty="0" smtClean="0"/>
              <a:t>Anmeldung an der weiterführenden Schule</a:t>
            </a:r>
          </a:p>
          <a:p>
            <a:r>
              <a:rPr lang="de-DE" dirty="0" smtClean="0"/>
              <a:t>Zudem erhalten Sie einige Informationen zur </a:t>
            </a:r>
            <a:r>
              <a:rPr lang="de-DE" b="1" dirty="0" smtClean="0"/>
              <a:t>Anmeldung an der weiterführenden Schule</a:t>
            </a:r>
            <a:r>
              <a:rPr lang="de-DE" dirty="0" smtClean="0"/>
              <a:t>. </a:t>
            </a:r>
          </a:p>
          <a:p>
            <a:endParaRPr lang="de-DE" dirty="0"/>
          </a:p>
          <a:p>
            <a:r>
              <a:rPr lang="de-DE" u="sng" dirty="0" smtClean="0"/>
              <a:t>Weitere Informationen</a:t>
            </a:r>
          </a:p>
          <a:p>
            <a:r>
              <a:rPr lang="de-DE" dirty="0" smtClean="0"/>
              <a:t>Abschließend möchten wir Sie auf einige </a:t>
            </a:r>
            <a:r>
              <a:rPr lang="de-DE" b="1" dirty="0" smtClean="0"/>
              <a:t>weitere Informationsquellen </a:t>
            </a:r>
            <a:r>
              <a:rPr lang="de-DE" dirty="0" smtClean="0"/>
              <a:t>hinweisen, die Sie im Rahmen Ihres Entscheidungsprozesses zu Rate ziehen können.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26</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smtClean="0"/>
              <a:t>Hier finden Sie den </a:t>
            </a:r>
            <a:r>
              <a:rPr lang="de-DE" b="1" dirty="0" smtClean="0"/>
              <a:t>zeitlichen Ablauf des Übergangsverfahrens</a:t>
            </a:r>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27</a:t>
            </a:fld>
            <a:endParaRPr lang="de-DE"/>
          </a:p>
        </p:txBody>
      </p:sp>
    </p:spTree>
    <p:extLst>
      <p:ext uri="{BB962C8B-B14F-4D97-AF65-F5344CB8AC3E}">
        <p14:creationId xmlns:p14="http://schemas.microsoft.com/office/powerpoint/2010/main" val="3545003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3857"/>
            <a:ext cx="6213490" cy="4442698"/>
          </a:xfrm>
        </p:spPr>
        <p:txBody>
          <a:bodyPr/>
          <a:lstStyle/>
          <a:p>
            <a:r>
              <a:rPr lang="de-DE" dirty="0" smtClean="0"/>
              <a:t>Nachdem Ihr Entscheidungsprozess abgeschlossen ist, steht die Anmeldung Ihres Kindes an der weiterführenden Schule an. </a:t>
            </a:r>
          </a:p>
          <a:p>
            <a:endParaRPr lang="de-DE" dirty="0"/>
          </a:p>
          <a:p>
            <a:r>
              <a:rPr lang="de-DE" dirty="0" smtClean="0"/>
              <a:t>Hierzu legen Sie folgende </a:t>
            </a:r>
            <a:r>
              <a:rPr lang="de-DE" b="1" dirty="0" smtClean="0"/>
              <a:t>Dokumente </a:t>
            </a:r>
            <a:r>
              <a:rPr lang="de-DE" dirty="0" smtClean="0"/>
              <a:t>vor:</a:t>
            </a:r>
          </a:p>
          <a:p>
            <a:pPr marL="169462" indent="-169462">
              <a:buFont typeface="Arial" panose="020B0604020202020204" pitchFamily="34" charset="0"/>
              <a:buChar char="•"/>
            </a:pPr>
            <a:r>
              <a:rPr lang="de-DE" dirty="0"/>
              <a:t>Pass oder einen anderen Identitätsnachweis des </a:t>
            </a:r>
            <a:r>
              <a:rPr lang="de-DE" dirty="0" smtClean="0"/>
              <a:t>Kindes</a:t>
            </a:r>
            <a:endParaRPr lang="de-DE" dirty="0"/>
          </a:p>
          <a:p>
            <a:pPr marL="169462" indent="-169462">
              <a:buFont typeface="Arial" panose="020B0604020202020204" pitchFamily="34" charset="0"/>
              <a:buChar char="•"/>
            </a:pPr>
            <a:r>
              <a:rPr lang="de-DE" dirty="0"/>
              <a:t>die Bestätigung der Grundschule über den </a:t>
            </a:r>
            <a:r>
              <a:rPr lang="de-DE" dirty="0" smtClean="0"/>
              <a:t>Schulbesuch</a:t>
            </a:r>
            <a:endParaRPr lang="de-DE" dirty="0"/>
          </a:p>
          <a:p>
            <a:pPr marL="169462" indent="-169462">
              <a:buFont typeface="Arial" panose="020B0604020202020204" pitchFamily="34" charset="0"/>
              <a:buChar char="•"/>
            </a:pPr>
            <a:r>
              <a:rPr lang="de-DE" dirty="0"/>
              <a:t>die </a:t>
            </a:r>
            <a:r>
              <a:rPr lang="de-DE" dirty="0" smtClean="0"/>
              <a:t>Grundschulempfehlung</a:t>
            </a:r>
            <a:endParaRPr lang="de-DE" dirty="0"/>
          </a:p>
          <a:p>
            <a:pPr marL="169462" indent="-169462">
              <a:buFont typeface="Arial" panose="020B0604020202020204" pitchFamily="34" charset="0"/>
              <a:buChar char="•"/>
            </a:pPr>
            <a:r>
              <a:rPr lang="de-DE" dirty="0"/>
              <a:t>die Bestätigung der Grundschule über ein Informations- und </a:t>
            </a:r>
            <a:r>
              <a:rPr lang="de-DE" dirty="0" smtClean="0"/>
              <a:t>Beratungsgespräch</a:t>
            </a:r>
            <a:endParaRPr lang="de-DE" dirty="0"/>
          </a:p>
          <a:p>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28</a:t>
            </a:fld>
            <a:endParaRPr lang="de-DE"/>
          </a:p>
        </p:txBody>
      </p:sp>
    </p:spTree>
    <p:extLst>
      <p:ext uri="{BB962C8B-B14F-4D97-AF65-F5344CB8AC3E}">
        <p14:creationId xmlns:p14="http://schemas.microsoft.com/office/powerpoint/2010/main" val="2534214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8"/>
            <a:ext cx="6070650" cy="4442698"/>
          </a:xfrm>
        </p:spPr>
        <p:txBody>
          <a:bodyPr/>
          <a:lstStyle/>
          <a:p>
            <a:r>
              <a:rPr lang="de-DE" b="1" dirty="0" smtClean="0"/>
              <a:t>Weitere Informationen </a:t>
            </a:r>
            <a:r>
              <a:rPr lang="de-DE" dirty="0" smtClean="0"/>
              <a:t>zum</a:t>
            </a:r>
            <a:r>
              <a:rPr lang="de-DE" baseline="0" dirty="0" smtClean="0"/>
              <a:t> Schulübergang wie auch zu den einzelnen Schularten </a:t>
            </a:r>
            <a:r>
              <a:rPr lang="de-DE" dirty="0" smtClean="0"/>
              <a:t>erhalten Sie auf der</a:t>
            </a:r>
            <a:r>
              <a:rPr lang="de-DE" baseline="0" dirty="0" smtClean="0"/>
              <a:t> Homepage des Kultusministeriums unter </a:t>
            </a:r>
            <a:r>
              <a:rPr lang="de-DE" b="1" baseline="0" dirty="0" smtClean="0"/>
              <a:t>www.km-bw.de.</a:t>
            </a:r>
            <a:r>
              <a:rPr lang="de-DE" baseline="0" dirty="0" smtClean="0"/>
              <a:t> </a:t>
            </a:r>
          </a:p>
          <a:p>
            <a:endParaRPr lang="de-DE" baseline="0" dirty="0" smtClean="0"/>
          </a:p>
          <a:p>
            <a:r>
              <a:rPr lang="de-DE" dirty="0" smtClean="0"/>
              <a:t>Dort</a:t>
            </a:r>
            <a:r>
              <a:rPr lang="de-DE" baseline="0" dirty="0" smtClean="0"/>
              <a:t> finden Sie auch folgende für den Entscheidungsprozess</a:t>
            </a:r>
            <a:r>
              <a:rPr lang="de-DE" dirty="0" smtClean="0"/>
              <a:t> hilfreiche </a:t>
            </a:r>
            <a:r>
              <a:rPr lang="de-DE" b="1" baseline="0" dirty="0" smtClean="0"/>
              <a:t>Broschüren</a:t>
            </a:r>
            <a:r>
              <a:rPr lang="de-DE" baseline="0" dirty="0" smtClean="0"/>
              <a:t> eingestellt: </a:t>
            </a:r>
          </a:p>
          <a:p>
            <a:pPr marL="169564" indent="-169564">
              <a:buFont typeface="Arial" panose="020B0604020202020204" pitchFamily="34" charset="0"/>
              <a:buChar char="•"/>
            </a:pPr>
            <a:r>
              <a:rPr lang="de-DE" dirty="0" smtClean="0"/>
              <a:t>„Grundschule - Von der Grundschule </a:t>
            </a:r>
            <a:r>
              <a:rPr lang="de-DE" dirty="0"/>
              <a:t>in die weiterführende </a:t>
            </a:r>
            <a:r>
              <a:rPr lang="de-DE" dirty="0" smtClean="0"/>
              <a:t>Schule“ </a:t>
            </a:r>
          </a:p>
          <a:p>
            <a:pPr marL="169564" indent="-169564">
              <a:buFont typeface="Arial" panose="020B0604020202020204" pitchFamily="34" charset="0"/>
              <a:buChar char="•"/>
            </a:pPr>
            <a:r>
              <a:rPr lang="de-DE" dirty="0"/>
              <a:t>„Bildungswege in Baden-Württemberg</a:t>
            </a:r>
            <a:r>
              <a:rPr lang="de-DE" dirty="0" smtClean="0"/>
              <a:t>“</a:t>
            </a:r>
          </a:p>
          <a:p>
            <a:pPr marL="169564" indent="-169564">
              <a:buFont typeface="Arial" panose="020B0604020202020204" pitchFamily="34" charset="0"/>
              <a:buChar char="•"/>
            </a:pPr>
            <a:r>
              <a:rPr lang="de-DE" dirty="0" smtClean="0"/>
              <a:t>„Berufliche Bildung in Baden-Württemberg“</a:t>
            </a:r>
            <a:endParaRPr lang="de-DE" dirty="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29</a:t>
            </a:fld>
            <a:endParaRPr lang="de-DE"/>
          </a:p>
        </p:txBody>
      </p:sp>
    </p:spTree>
    <p:extLst>
      <p:ext uri="{BB962C8B-B14F-4D97-AF65-F5344CB8AC3E}">
        <p14:creationId xmlns:p14="http://schemas.microsoft.com/office/powerpoint/2010/main" val="238092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5"/>
            <a:ext cx="6070651" cy="3397941"/>
          </a:xfrm>
        </p:spPr>
        <p:txBody>
          <a:bodyPr/>
          <a:lstStyle/>
          <a:p>
            <a:r>
              <a:rPr lang="de-DE" u="sng" dirty="0" smtClean="0"/>
              <a:t>Zur Gliederung des ersten Teils der Präsentation („Von der Primar- in</a:t>
            </a:r>
            <a:r>
              <a:rPr lang="de-DE" u="sng" baseline="0" dirty="0" smtClean="0"/>
              <a:t> die Sekundarstufe“)</a:t>
            </a:r>
            <a:r>
              <a:rPr lang="de-DE" dirty="0" smtClean="0"/>
              <a:t>: </a:t>
            </a:r>
          </a:p>
          <a:p>
            <a:endParaRPr lang="de-DE" dirty="0" smtClean="0"/>
          </a:p>
          <a:p>
            <a:r>
              <a:rPr lang="de-DE" u="sng" dirty="0" smtClean="0"/>
              <a:t>Bausteine des Übergangsverfahrens</a:t>
            </a:r>
          </a:p>
          <a:p>
            <a:pPr marL="171346" indent="-171346">
              <a:buFont typeface="Arial" panose="020B0604020202020204" pitchFamily="34" charset="0"/>
              <a:buChar char="•"/>
            </a:pPr>
            <a:r>
              <a:rPr lang="de-DE" dirty="0" smtClean="0"/>
              <a:t>Im ersten Teil dieser Präsentation möchten wir Ihnen die wichtigsten </a:t>
            </a:r>
            <a:r>
              <a:rPr lang="de-DE" b="1" dirty="0" smtClean="0"/>
              <a:t>Bausteine des Übergangsverfahrens </a:t>
            </a:r>
            <a:r>
              <a:rPr lang="de-DE" dirty="0" smtClean="0"/>
              <a:t>vorstellen. </a:t>
            </a:r>
          </a:p>
          <a:p>
            <a:endParaRPr lang="de-DE" dirty="0"/>
          </a:p>
          <a:p>
            <a:r>
              <a:rPr lang="de-DE" u="sng" dirty="0" smtClean="0"/>
              <a:t>Überlegungen zur Schulwahl </a:t>
            </a:r>
          </a:p>
          <a:p>
            <a:pPr marL="171346" indent="-171346">
              <a:buFont typeface="Arial" panose="020B0604020202020204" pitchFamily="34" charset="0"/>
              <a:buChar char="•"/>
            </a:pPr>
            <a:r>
              <a:rPr lang="de-DE" dirty="0" smtClean="0"/>
              <a:t>Es </a:t>
            </a:r>
            <a:r>
              <a:rPr lang="de-DE" dirty="0"/>
              <a:t>ist </a:t>
            </a:r>
            <a:r>
              <a:rPr lang="de-DE" dirty="0" smtClean="0"/>
              <a:t>unser </a:t>
            </a:r>
            <a:r>
              <a:rPr lang="de-DE" dirty="0"/>
              <a:t>zentrales Ziel, jedem </a:t>
            </a:r>
            <a:r>
              <a:rPr lang="de-DE" dirty="0" smtClean="0"/>
              <a:t>einzelnen </a:t>
            </a:r>
            <a:r>
              <a:rPr lang="de-DE" dirty="0"/>
              <a:t>Kind in der </a:t>
            </a:r>
            <a:r>
              <a:rPr lang="de-DE" dirty="0" smtClean="0"/>
              <a:t>Schule </a:t>
            </a:r>
            <a:r>
              <a:rPr lang="de-DE" dirty="0"/>
              <a:t>gerecht zu werden </a:t>
            </a:r>
            <a:r>
              <a:rPr lang="de-DE" dirty="0" smtClean="0"/>
              <a:t>und </a:t>
            </a:r>
            <a:r>
              <a:rPr lang="de-DE" dirty="0"/>
              <a:t>auf seine </a:t>
            </a:r>
            <a:r>
              <a:rPr lang="de-DE" dirty="0" smtClean="0"/>
              <a:t>persönlichen </a:t>
            </a:r>
            <a:r>
              <a:rPr lang="de-DE"/>
              <a:t>Bedürfnisse </a:t>
            </a:r>
            <a:r>
              <a:rPr lang="de-DE" smtClean="0"/>
              <a:t>einzugehen; </a:t>
            </a:r>
            <a:r>
              <a:rPr lang="de-DE" dirty="0" smtClean="0"/>
              <a:t>dies gilt sowohl für die öffentlichen Schulen als auch für die Schulen in freier Trägerschaft. Welche </a:t>
            </a:r>
            <a:r>
              <a:rPr lang="de-DE" b="1" dirty="0" smtClean="0"/>
              <a:t>Überlegungen </a:t>
            </a:r>
            <a:r>
              <a:rPr lang="de-DE" dirty="0" smtClean="0"/>
              <a:t>Sie </a:t>
            </a:r>
            <a:r>
              <a:rPr lang="de-DE" b="1" dirty="0" smtClean="0"/>
              <a:t>bei der Schulwahl </a:t>
            </a:r>
            <a:r>
              <a:rPr lang="de-DE" dirty="0" smtClean="0"/>
              <a:t>unterstützen können, finden Sie im nächsten Schritt dargestellt. </a:t>
            </a:r>
          </a:p>
          <a:p>
            <a:endParaRPr lang="de-DE" dirty="0" smtClean="0"/>
          </a:p>
          <a:p>
            <a:endParaRPr lang="de-DE" dirty="0" smtClean="0"/>
          </a:p>
          <a:p>
            <a:r>
              <a:rPr lang="de-DE" u="sng" dirty="0" smtClean="0"/>
              <a:t>Es ist wichtig, bereits vorab zu sagen</a:t>
            </a:r>
            <a:r>
              <a:rPr lang="de-DE" dirty="0" smtClean="0"/>
              <a:t>: </a:t>
            </a:r>
          </a:p>
          <a:p>
            <a:r>
              <a:rPr lang="de-DE" dirty="0" smtClean="0"/>
              <a:t>Mit </a:t>
            </a:r>
            <a:r>
              <a:rPr lang="de-DE" dirty="0"/>
              <a:t>der auf der Basis der Grundschulempfehlung getroffenen Schulwahl ist </a:t>
            </a:r>
            <a:r>
              <a:rPr lang="de-DE" dirty="0" smtClean="0"/>
              <a:t>keinesfalls </a:t>
            </a:r>
            <a:r>
              <a:rPr lang="de-DE" dirty="0"/>
              <a:t>bereits der gesamte Lebensweg vorgezeichnet. Vielmehr stehen durch die Vielzahl an Übergangs- und Anschlussmöglichkeiten jedem Kind weiterhin </a:t>
            </a:r>
            <a:r>
              <a:rPr lang="de-DE" b="1" dirty="0"/>
              <a:t>alle Wege offen</a:t>
            </a:r>
            <a:r>
              <a:rPr lang="de-DE" dirty="0"/>
              <a:t>. </a:t>
            </a:r>
          </a:p>
          <a:p>
            <a:pPr marL="169523" indent="-169523">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30</a:t>
            </a:fld>
            <a:endParaRPr lang="de-DE"/>
          </a:p>
        </p:txBody>
      </p:sp>
    </p:spTree>
    <p:extLst>
      <p:ext uri="{BB962C8B-B14F-4D97-AF65-F5344CB8AC3E}">
        <p14:creationId xmlns:p14="http://schemas.microsoft.com/office/powerpoint/2010/main" val="60882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711200"/>
            <a:ext cx="4935537" cy="3702050"/>
          </a:xfrm>
        </p:spPr>
      </p:sp>
      <p:sp>
        <p:nvSpPr>
          <p:cNvPr id="4" name="Foliennummernplatzhalter 3"/>
          <p:cNvSpPr>
            <a:spLocks noGrp="1"/>
          </p:cNvSpPr>
          <p:nvPr>
            <p:ph type="sldNum" sz="quarter" idx="10"/>
          </p:nvPr>
        </p:nvSpPr>
        <p:spPr/>
        <p:txBody>
          <a:bodyPr/>
          <a:lstStyle/>
          <a:p>
            <a:fld id="{9411CA67-D061-429F-B186-15D98BBFE45D}" type="slidenum">
              <a:rPr lang="de-DE" smtClean="0"/>
              <a:t>4</a:t>
            </a:fld>
            <a:endParaRPr lang="de-DE"/>
          </a:p>
        </p:txBody>
      </p:sp>
      <p:sp>
        <p:nvSpPr>
          <p:cNvPr id="7" name="Rectangle 1"/>
          <p:cNvSpPr>
            <a:spLocks noGrp="1" noChangeArrowheads="1"/>
          </p:cNvSpPr>
          <p:nvPr>
            <p:ph type="body" idx="1"/>
          </p:nvPr>
        </p:nvSpPr>
        <p:spPr bwMode="auto">
          <a:xfrm>
            <a:off x="300024" y="4625675"/>
            <a:ext cx="6142071" cy="516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71" tIns="45382" rIns="90771" bIns="45382"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170196" indent="-170196">
              <a:buFont typeface="Arial" panose="020B0604020202020204" pitchFamily="34" charset="0"/>
              <a:buChar char="•"/>
            </a:pPr>
            <a:r>
              <a:rPr lang="de-DE" sz="1100" dirty="0">
                <a:latin typeface="+mj-lt"/>
              </a:rPr>
              <a:t>Um für die Grundschulempfehlung  zu wissen, wo das Kind steht,  finden </a:t>
            </a:r>
            <a:r>
              <a:rPr lang="de-DE" sz="1100" b="1" dirty="0">
                <a:latin typeface="+mj-lt"/>
              </a:rPr>
              <a:t>über die gesamte Grundschulzeit</a:t>
            </a:r>
            <a:r>
              <a:rPr lang="de-DE" sz="1100" dirty="0">
                <a:latin typeface="+mj-lt"/>
              </a:rPr>
              <a:t> – beginnend in Klasse 1 – </a:t>
            </a:r>
            <a:r>
              <a:rPr lang="de-DE" sz="1100" b="1" dirty="0">
                <a:latin typeface="+mj-lt"/>
              </a:rPr>
              <a:t>Gespräche</a:t>
            </a:r>
            <a:r>
              <a:rPr lang="de-DE" sz="1100" dirty="0">
                <a:latin typeface="+mj-lt"/>
              </a:rPr>
              <a:t> statt, in denen über die </a:t>
            </a:r>
            <a:r>
              <a:rPr lang="de-DE" sz="1100" b="1" dirty="0">
                <a:latin typeface="+mj-lt"/>
              </a:rPr>
              <a:t>schulischen Fortschritte </a:t>
            </a:r>
            <a:r>
              <a:rPr lang="de-DE" sz="1100" dirty="0">
                <a:latin typeface="+mj-lt"/>
              </a:rPr>
              <a:t>und die </a:t>
            </a:r>
            <a:r>
              <a:rPr lang="de-DE" sz="1100" b="1" dirty="0">
                <a:latin typeface="+mj-lt"/>
              </a:rPr>
              <a:t>Entwicklung Ihres Kindes </a:t>
            </a:r>
            <a:r>
              <a:rPr lang="de-DE" sz="1100" dirty="0">
                <a:latin typeface="+mj-lt"/>
              </a:rPr>
              <a:t>gesprochen wird. </a:t>
            </a:r>
          </a:p>
          <a:p>
            <a:pPr marL="170196" indent="-170196">
              <a:buFont typeface="Arial" panose="020B0604020202020204" pitchFamily="34" charset="0"/>
              <a:buChar char="•"/>
            </a:pPr>
            <a:r>
              <a:rPr lang="de-DE" sz="1100" b="1" dirty="0">
                <a:latin typeface="+mj-lt"/>
              </a:rPr>
              <a:t>In der vierten Klasse  </a:t>
            </a:r>
            <a:r>
              <a:rPr lang="de-DE" sz="1100" dirty="0">
                <a:latin typeface="+mj-lt"/>
              </a:rPr>
              <a:t>haben Sie die Möglichkeit der </a:t>
            </a:r>
            <a:r>
              <a:rPr lang="de-DE" sz="1100" b="1" dirty="0">
                <a:latin typeface="+mj-lt"/>
              </a:rPr>
              <a:t>zusätzlichen Beratung. </a:t>
            </a:r>
            <a:r>
              <a:rPr lang="de-DE" sz="1100" dirty="0">
                <a:latin typeface="+mj-lt"/>
              </a:rPr>
              <a:t>Diese zusätzliche Beratung können Sie über </a:t>
            </a:r>
            <a:r>
              <a:rPr lang="de-DE" sz="1100" b="1" dirty="0">
                <a:latin typeface="+mj-lt"/>
              </a:rPr>
              <a:t>das besondere Beratungsverfahren  </a:t>
            </a:r>
            <a:r>
              <a:rPr lang="de-DE" sz="1100" dirty="0">
                <a:latin typeface="+mj-lt"/>
              </a:rPr>
              <a:t>erhalten. Das ist ein Service für die Eltern von Viertklässlern.</a:t>
            </a:r>
          </a:p>
          <a:p>
            <a:pPr marL="170196" indent="-170196" fontAlgn="t">
              <a:buFont typeface="Arial" panose="020B0604020202020204" pitchFamily="34" charset="0"/>
              <a:buChar char="•"/>
            </a:pPr>
            <a:endParaRPr lang="de-DE" sz="1100" b="1" dirty="0">
              <a:latin typeface="+mj-lt"/>
            </a:endParaRPr>
          </a:p>
          <a:p>
            <a:pPr fontAlgn="t"/>
            <a:r>
              <a:rPr lang="de-DE" sz="1100" b="1" dirty="0">
                <a:latin typeface="+mj-lt"/>
              </a:rPr>
              <a:t>     Halbjahresinformation der Klasse 4</a:t>
            </a:r>
            <a:endParaRPr lang="de-DE" sz="1100" dirty="0">
              <a:latin typeface="+mj-lt"/>
            </a:endParaRPr>
          </a:p>
          <a:p>
            <a:pPr marL="170196" indent="-170196" fontAlgn="t">
              <a:buFont typeface="Arial" panose="020B0604020202020204" pitchFamily="34" charset="0"/>
              <a:buChar char="•"/>
            </a:pPr>
            <a:r>
              <a:rPr lang="de-DE" sz="1100" dirty="0">
                <a:latin typeface="+mj-lt"/>
              </a:rPr>
              <a:t>Zeitgleich mit der Grundschulempfehlung wird auch die Halbjahresinformation ausgegeben, welche den Eltern einen Einblick in den Leistungsstand ihres Kindes zum Halbjahr der 4. Klasse gibt. Die </a:t>
            </a:r>
            <a:r>
              <a:rPr lang="de-DE" sz="1100" b="1" dirty="0">
                <a:latin typeface="+mj-lt"/>
              </a:rPr>
              <a:t>Halbjahresinformation der Klasse 4 </a:t>
            </a:r>
            <a:r>
              <a:rPr lang="de-DE" sz="1100" dirty="0">
                <a:latin typeface="+mj-lt"/>
              </a:rPr>
              <a:t>bildet </a:t>
            </a:r>
            <a:r>
              <a:rPr lang="de-DE" sz="1100" b="1" dirty="0">
                <a:latin typeface="+mj-lt"/>
              </a:rPr>
              <a:t>eine der Grundlagen für die Grundschulempfehlung</a:t>
            </a:r>
            <a:r>
              <a:rPr lang="de-DE" sz="1100" dirty="0">
                <a:latin typeface="+mj-lt"/>
              </a:rPr>
              <a:t>.</a:t>
            </a:r>
          </a:p>
          <a:p>
            <a:pPr marL="170196" indent="-170196" fontAlgn="t">
              <a:buFont typeface="Arial" panose="020B0604020202020204" pitchFamily="34" charset="0"/>
              <a:buChar char="•"/>
            </a:pPr>
            <a:endParaRPr lang="de-DE" sz="1100" dirty="0">
              <a:latin typeface="+mj-lt"/>
            </a:endParaRPr>
          </a:p>
          <a:p>
            <a:pPr fontAlgn="t"/>
            <a:r>
              <a:rPr lang="de-DE" sz="1100" b="1" dirty="0">
                <a:latin typeface="+mj-lt"/>
              </a:rPr>
              <a:t>     Die Grundschulempfehlung</a:t>
            </a:r>
            <a:endParaRPr lang="de-DE" sz="1100" dirty="0">
              <a:latin typeface="+mj-lt"/>
            </a:endParaRPr>
          </a:p>
          <a:p>
            <a:pPr marL="170196" indent="-170196" fontAlgn="t">
              <a:buFont typeface="Arial" panose="020B0604020202020204" pitchFamily="34" charset="0"/>
              <a:buChar char="•"/>
            </a:pPr>
            <a:r>
              <a:rPr lang="de-DE" sz="1100" dirty="0">
                <a:latin typeface="+mj-lt"/>
              </a:rPr>
              <a:t>Die Grundschulempfehlung</a:t>
            </a:r>
            <a:r>
              <a:rPr lang="de-DE" sz="1100" dirty="0"/>
              <a:t> </a:t>
            </a:r>
            <a:r>
              <a:rPr lang="de-DE" sz="1100" dirty="0">
                <a:latin typeface="+mn-lt"/>
              </a:rPr>
              <a:t>bezieht sich </a:t>
            </a:r>
            <a:r>
              <a:rPr lang="de-DE" sz="1100" dirty="0" smtClean="0">
                <a:latin typeface="+mn-lt"/>
              </a:rPr>
              <a:t>aber </a:t>
            </a:r>
            <a:r>
              <a:rPr lang="de-DE" sz="1100" dirty="0">
                <a:latin typeface="+mn-lt"/>
              </a:rPr>
              <a:t>nicht nur auf die Noten, die das  Kind erzielt.</a:t>
            </a:r>
            <a:r>
              <a:rPr lang="de-DE" sz="1100" dirty="0"/>
              <a:t> </a:t>
            </a:r>
          </a:p>
          <a:p>
            <a:pPr marL="170196" indent="-170196" fontAlgn="t">
              <a:buFont typeface="Arial" panose="020B0604020202020204" pitchFamily="34" charset="0"/>
              <a:buChar char="•"/>
            </a:pPr>
            <a:r>
              <a:rPr lang="de-DE" sz="1100" dirty="0">
                <a:latin typeface="+mj-lt"/>
              </a:rPr>
              <a:t>Sie ist eine </a:t>
            </a:r>
            <a:r>
              <a:rPr lang="de-DE" sz="1100" b="1" dirty="0">
                <a:latin typeface="+mj-lt"/>
              </a:rPr>
              <a:t>gesamtpädagogische Würdigung, zu der auch die verschiedenen Beobachtungen der Lehrkräfte herangezogen werden</a:t>
            </a:r>
            <a:r>
              <a:rPr lang="de-DE" sz="1100" dirty="0">
                <a:latin typeface="+mj-lt"/>
              </a:rPr>
              <a:t>, und die regelmäßig mit den Erziehungsberechtigten besprochen wird.  </a:t>
            </a:r>
          </a:p>
          <a:p>
            <a:pPr marL="170196" indent="-170196" fontAlgn="t">
              <a:buFont typeface="Arial" panose="020B0604020202020204" pitchFamily="34" charset="0"/>
              <a:buChar char="•"/>
            </a:pPr>
            <a:r>
              <a:rPr lang="de-DE" sz="1100" dirty="0">
                <a:latin typeface="+mj-lt"/>
              </a:rPr>
              <a:t>Diese Langzeitbeobachtung über die letzten Klassenstufen der Grundschule bietet vielfältige Anhaltspunkte darüber, wie sich das Kind </a:t>
            </a:r>
            <a:r>
              <a:rPr lang="de-DE" sz="1100" b="1" dirty="0">
                <a:latin typeface="+mj-lt"/>
              </a:rPr>
              <a:t>insgesamt entwickelt.  </a:t>
            </a:r>
            <a:r>
              <a:rPr lang="de-DE" sz="1100" dirty="0">
                <a:latin typeface="+mj-lt"/>
              </a:rPr>
              <a:t>Sie umfasst </a:t>
            </a:r>
          </a:p>
          <a:p>
            <a:pPr marL="624047" lvl="1" indent="-170196" fontAlgn="t">
              <a:buFont typeface="Wingdings" panose="05000000000000000000" pitchFamily="2" charset="2"/>
              <a:buChar char="§"/>
            </a:pPr>
            <a:r>
              <a:rPr lang="de-DE" sz="1100" dirty="0">
                <a:latin typeface="+mj-lt"/>
              </a:rPr>
              <a:t>die </a:t>
            </a:r>
            <a:r>
              <a:rPr lang="de-DE" sz="1100" b="1" dirty="0">
                <a:latin typeface="+mj-lt"/>
              </a:rPr>
              <a:t>gesamte Lern- und Leistungsentwicklung</a:t>
            </a:r>
            <a:r>
              <a:rPr lang="de-DE" sz="1100" dirty="0">
                <a:latin typeface="+mj-lt"/>
              </a:rPr>
              <a:t>,</a:t>
            </a:r>
          </a:p>
          <a:p>
            <a:pPr marL="624047" lvl="1" indent="-170196" fontAlgn="t">
              <a:buFont typeface="Wingdings" panose="05000000000000000000" pitchFamily="2" charset="2"/>
              <a:buChar char="§"/>
            </a:pPr>
            <a:r>
              <a:rPr lang="de-DE" sz="1100" b="1" dirty="0">
                <a:latin typeface="+mj-lt"/>
              </a:rPr>
              <a:t>Lern-, Arbeits- und Sozialverhalten</a:t>
            </a:r>
            <a:r>
              <a:rPr lang="de-DE" sz="1100" dirty="0">
                <a:latin typeface="+mj-lt"/>
              </a:rPr>
              <a:t>,</a:t>
            </a:r>
          </a:p>
          <a:p>
            <a:pPr marL="624047" lvl="1" indent="-170196" fontAlgn="t">
              <a:buFont typeface="Wingdings" panose="05000000000000000000" pitchFamily="2" charset="2"/>
              <a:buChar char="§"/>
            </a:pPr>
            <a:r>
              <a:rPr lang="de-DE" sz="1100" b="1" dirty="0">
                <a:latin typeface="+mj-lt"/>
              </a:rPr>
              <a:t>Stärken und Lernvorlieben</a:t>
            </a:r>
            <a:r>
              <a:rPr lang="de-DE" sz="1100" dirty="0">
                <a:latin typeface="+mj-lt"/>
              </a:rPr>
              <a:t>,</a:t>
            </a:r>
            <a:r>
              <a:rPr lang="de-DE" sz="1100" b="1" dirty="0">
                <a:latin typeface="+mj-lt"/>
              </a:rPr>
              <a:t> </a:t>
            </a:r>
          </a:p>
          <a:p>
            <a:pPr marL="624047" lvl="1" indent="-170196" fontAlgn="t">
              <a:buFont typeface="Wingdings" panose="05000000000000000000" pitchFamily="2" charset="2"/>
              <a:buChar char="§"/>
            </a:pPr>
            <a:r>
              <a:rPr lang="de-DE" sz="1100" b="1" dirty="0">
                <a:latin typeface="+mj-lt"/>
              </a:rPr>
              <a:t>Entwicklungsmöglichkeiten des Kindes</a:t>
            </a:r>
          </a:p>
          <a:p>
            <a:pPr marL="624047" lvl="1" indent="-170196" fontAlgn="t">
              <a:buFont typeface="Wingdings" panose="05000000000000000000" pitchFamily="2" charset="2"/>
              <a:buChar char="§"/>
            </a:pPr>
            <a:r>
              <a:rPr lang="de-DE" sz="1100" dirty="0">
                <a:latin typeface="+mj-lt"/>
              </a:rPr>
              <a:t>sowie </a:t>
            </a:r>
            <a:r>
              <a:rPr lang="de-DE" sz="1100" b="1" dirty="0">
                <a:latin typeface="+mj-lt"/>
              </a:rPr>
              <a:t>besondere Förderprozesse</a:t>
            </a:r>
            <a:r>
              <a:rPr lang="de-DE" sz="1100" dirty="0">
                <a:latin typeface="+mj-lt"/>
              </a:rPr>
              <a:t>.</a:t>
            </a:r>
            <a:r>
              <a:rPr lang="de-DE" sz="1100" b="1" dirty="0">
                <a:latin typeface="+mj-lt"/>
              </a:rPr>
              <a:t> </a:t>
            </a:r>
            <a:r>
              <a:rPr lang="de-DE" sz="1100" dirty="0">
                <a:latin typeface="+mj-lt"/>
              </a:rPr>
              <a:t>(Diese sind besonders dann wichtig, wenn der Förderprozess im Interesse des Kindes auch an der weiterführenden Schule fortgesetzt werden soll.)</a:t>
            </a:r>
          </a:p>
          <a:p>
            <a:pPr marL="170196" indent="-170196" fontAlgn="t">
              <a:buFont typeface="Arial" panose="020B0604020202020204" pitchFamily="34" charset="0"/>
              <a:buChar char="•"/>
            </a:pPr>
            <a:endParaRPr lang="de-DE" sz="1100" dirty="0">
              <a:latin typeface="+mj-lt"/>
            </a:endParaRPr>
          </a:p>
          <a:p>
            <a:pPr marL="170196" indent="-170196">
              <a:buFont typeface="Arial" panose="020B0604020202020204" pitchFamily="34" charset="0"/>
              <a:buChar char="•"/>
            </a:pPr>
            <a:r>
              <a:rPr lang="de-DE" sz="1100" dirty="0">
                <a:latin typeface="+mj-lt"/>
              </a:rPr>
              <a:t>Die Grundschulempfehlung ist </a:t>
            </a:r>
            <a:r>
              <a:rPr lang="de-DE" sz="1100" b="1" dirty="0">
                <a:latin typeface="+mj-lt"/>
              </a:rPr>
              <a:t>den weiterführenden Schulen vorzulegen</a:t>
            </a:r>
            <a:r>
              <a:rPr lang="de-DE" sz="1100" dirty="0">
                <a:latin typeface="+mj-lt"/>
              </a:rPr>
              <a:t>, im Sinne der Transparenz und der Fördermöglichkeiten des einzelnen Kindes.  Dies geschieht aber </a:t>
            </a:r>
            <a:r>
              <a:rPr lang="de-DE" sz="1100" b="1" dirty="0">
                <a:latin typeface="+mj-lt"/>
              </a:rPr>
              <a:t>unbeschadet des Elternrechts, über die Wahl der weiterführenden Schule zu entscheiden</a:t>
            </a:r>
            <a:r>
              <a:rPr lang="de-DE" sz="1100" dirty="0">
                <a:latin typeface="+mj-lt"/>
              </a:rPr>
              <a:t>. </a:t>
            </a:r>
            <a:endParaRPr lang="de-DE" altLang="de-DE" sz="1100" dirty="0">
              <a:latin typeface="+mj-lt"/>
            </a:endParaRPr>
          </a:p>
        </p:txBody>
      </p:sp>
    </p:spTree>
    <p:extLst>
      <p:ext uri="{BB962C8B-B14F-4D97-AF65-F5344CB8AC3E}">
        <p14:creationId xmlns:p14="http://schemas.microsoft.com/office/powerpoint/2010/main" val="269248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1" y="4936331"/>
            <a:ext cx="6070652" cy="4752528"/>
          </a:xfrm>
        </p:spPr>
        <p:txBody>
          <a:bodyPr>
            <a:noAutofit/>
          </a:bodyPr>
          <a:lstStyle/>
          <a:p>
            <a:pPr fontAlgn="t"/>
            <a:r>
              <a:rPr lang="de-DE" altLang="de-DE" sz="1100" b="1" dirty="0">
                <a:latin typeface="+mj-lt"/>
                <a:ea typeface="Times New Roman" pitchFamily="18" charset="0"/>
                <a:cs typeface="Times New Roman" pitchFamily="18" charset="0"/>
              </a:rPr>
              <a:t>Impulsfragen zur Wahl der weiterführenden Schule </a:t>
            </a:r>
          </a:p>
          <a:p>
            <a:pPr fontAlgn="t"/>
            <a:r>
              <a:rPr lang="de-DE" sz="1100" dirty="0">
                <a:latin typeface="+mj-lt"/>
              </a:rPr>
              <a:t>Um sich über die geeignete Schulart klar zu werden, sind auch Beobachtungen aus dem privaten Bereich hilfreich. Folgende Fragen könnten für die Wahl der geeigneten Schulart nützlich sein: </a:t>
            </a: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Welche Stärken/Schwächen hat mein Kind? </a:t>
            </a:r>
            <a:r>
              <a:rPr lang="de-DE" sz="1100" dirty="0">
                <a:latin typeface="+mj-lt"/>
              </a:rPr>
              <a:t>Wie bedeutsam könnten diese für die Wahl der richtigen Schulart sein?</a:t>
            </a:r>
          </a:p>
          <a:p>
            <a:pPr marL="170196" indent="-170196" fontAlgn="t">
              <a:buFont typeface="Arial" panose="020B0604020202020204" pitchFamily="34" charset="0"/>
              <a:buChar char="•"/>
            </a:pPr>
            <a:r>
              <a:rPr lang="de-DE" sz="1100" b="1" dirty="0">
                <a:latin typeface="+mj-lt"/>
              </a:rPr>
              <a:t>Welche Interessen/Talente/Begabungen hat mein Kind? </a:t>
            </a:r>
            <a:r>
              <a:rPr lang="de-DE" sz="1100" dirty="0">
                <a:latin typeface="+mj-lt"/>
              </a:rPr>
              <a:t>Sucht das Kind selbst nach Möglichkeiten und Angeboten, die seinem Interessensgebiet entgegenkommen, oder muss man es oft erst auf mögliche Interessensgebiete aufmerksam machen?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Wir gut kann mein Kind sich konzentrieren? </a:t>
            </a:r>
            <a:r>
              <a:rPr lang="de-DE" sz="1100" dirty="0">
                <a:latin typeface="+mj-lt"/>
              </a:rPr>
              <a:t>Ist das Kind leicht ablenkbar und sprunghaft oder bleibt es bei einer Sache?</a:t>
            </a:r>
          </a:p>
          <a:p>
            <a:pPr marL="170196" indent="-170196" fontAlgn="t">
              <a:buFont typeface="Arial" panose="020B0604020202020204" pitchFamily="34" charset="0"/>
              <a:buChar char="•"/>
            </a:pPr>
            <a:r>
              <a:rPr lang="de-DE" sz="1100" b="1" dirty="0">
                <a:latin typeface="+mj-lt"/>
              </a:rPr>
              <a:t>Kann sich mein Kind in eine Sache vertiefen? </a:t>
            </a:r>
            <a:r>
              <a:rPr lang="de-DE" sz="1100" dirty="0">
                <a:latin typeface="+mj-lt"/>
              </a:rPr>
              <a:t>Setzt sich das Kind intensiv mit Dingen auseinander und sucht selbst nach weiteren Informationen?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Welchen Anspruch hat mein Kind an sich selbst? Lernt mein Kind gerne? Kann mein Kind andere Interessen zurückstellen? </a:t>
            </a:r>
            <a:r>
              <a:rPr lang="de-DE" sz="1100" dirty="0">
                <a:latin typeface="+mj-lt"/>
              </a:rPr>
              <a:t>Setzt sich mein Kind selbst Ziele, die es gezielt anstrebt um sich zu verbessern? Stellt das Kind persönliche Leistungsanforderungen an sich selbst?</a:t>
            </a:r>
            <a:endParaRPr lang="de-DE" sz="1100" i="1" strike="sngStrike" dirty="0">
              <a:latin typeface="+mj-lt"/>
            </a:endParaRP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Wie belastbar ist mein Kind? </a:t>
            </a:r>
            <a:r>
              <a:rPr lang="de-DE" sz="1100" dirty="0">
                <a:latin typeface="+mj-lt"/>
              </a:rPr>
              <a:t>(sowohl körperlich als auch seelisch)</a:t>
            </a:r>
          </a:p>
          <a:p>
            <a:pPr marL="170196" indent="-170196" fontAlgn="t">
              <a:buFont typeface="Arial" panose="020B0604020202020204" pitchFamily="34" charset="0"/>
              <a:buChar char="•"/>
            </a:pPr>
            <a:r>
              <a:rPr lang="de-DE" sz="1100" b="1" dirty="0">
                <a:latin typeface="+mj-lt"/>
              </a:rPr>
              <a:t>Wie geht mein Kind mit Misserfolgen um? </a:t>
            </a:r>
            <a:r>
              <a:rPr lang="de-DE" sz="1100" dirty="0">
                <a:latin typeface="+mj-lt"/>
              </a:rPr>
              <a:t> Wird es schnell entmutigt oder eher angespornt?</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Wie selbstständig ist mein Kind?</a:t>
            </a:r>
            <a:endParaRPr lang="de-DE" sz="1100" dirty="0">
              <a:latin typeface="+mj-lt"/>
            </a:endParaRPr>
          </a:p>
          <a:p>
            <a:pPr marL="170196" indent="-170196" fontAlgn="t">
              <a:buFont typeface="Arial" panose="020B0604020202020204" pitchFamily="34" charset="0"/>
              <a:buChar char="•"/>
            </a:pPr>
            <a:r>
              <a:rPr lang="de-DE" sz="1100" b="1" dirty="0">
                <a:latin typeface="+mj-lt"/>
              </a:rPr>
              <a:t>Kann mein Kind gut mit anderen zusammenarbeiten? </a:t>
            </a:r>
            <a:r>
              <a:rPr lang="de-DE" sz="1100" dirty="0">
                <a:latin typeface="+mj-lt"/>
              </a:rPr>
              <a:t>Wie kommt mein Kind mit anderen aus (z. B. beim Spielen)?  </a:t>
            </a:r>
          </a:p>
          <a:p>
            <a:pPr fontAlgn="t"/>
            <a:r>
              <a:rPr lang="de-DE" sz="1100" dirty="0">
                <a:latin typeface="+mj-lt"/>
              </a:rPr>
              <a:t> </a:t>
            </a:r>
          </a:p>
          <a:p>
            <a:endParaRPr lang="de-DE" sz="1100" dirty="0">
              <a:latin typeface="+mj-lt"/>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5</a:t>
            </a:fld>
            <a:endParaRPr lang="de-DE"/>
          </a:p>
        </p:txBody>
      </p:sp>
    </p:spTree>
    <p:extLst>
      <p:ext uri="{BB962C8B-B14F-4D97-AF65-F5344CB8AC3E}">
        <p14:creationId xmlns:p14="http://schemas.microsoft.com/office/powerpoint/2010/main" val="424041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817765"/>
            <a:ext cx="6070651" cy="4727078"/>
          </a:xfrm>
        </p:spPr>
        <p:txBody>
          <a:bodyPr>
            <a:noAutofit/>
          </a:bodyPr>
          <a:lstStyle/>
          <a:p>
            <a:r>
              <a:rPr lang="de-DE" sz="1050" u="sng" dirty="0"/>
              <a:t>Zur </a:t>
            </a:r>
            <a:r>
              <a:rPr lang="de-DE" sz="1050" u="sng" dirty="0" smtClean="0"/>
              <a:t>Gliederung des zweiten Teils</a:t>
            </a:r>
            <a:r>
              <a:rPr lang="de-DE" sz="1050" dirty="0" smtClean="0"/>
              <a:t>: </a:t>
            </a:r>
            <a:endParaRPr lang="de-DE" sz="1050" dirty="0"/>
          </a:p>
          <a:p>
            <a:endParaRPr lang="de-DE" sz="1050" dirty="0" smtClean="0"/>
          </a:p>
          <a:p>
            <a:pPr marL="169462" lvl="1" indent="-169462" defTabSz="702952">
              <a:spcBef>
                <a:spcPct val="0"/>
              </a:spcBef>
              <a:spcAft>
                <a:spcPct val="15000"/>
              </a:spcAft>
              <a:buFont typeface="Arial" panose="020B0604020202020204" pitchFamily="34" charset="0"/>
              <a:buChar char="•"/>
              <a:defRPr/>
            </a:pPr>
            <a:r>
              <a:rPr lang="de-DE" sz="1050" dirty="0" smtClean="0"/>
              <a:t>Im Folgenden erhalten</a:t>
            </a:r>
            <a:r>
              <a:rPr lang="de-DE" sz="1050" baseline="0" dirty="0" smtClean="0"/>
              <a:t> Sie zunächst </a:t>
            </a:r>
            <a:r>
              <a:rPr lang="de-DE" sz="1050" dirty="0" smtClean="0"/>
              <a:t>Informationen zu den auf die Grundschule aufbauenden</a:t>
            </a:r>
            <a:r>
              <a:rPr lang="de-DE" sz="1050" baseline="0" dirty="0" smtClean="0"/>
              <a:t> </a:t>
            </a:r>
            <a:r>
              <a:rPr lang="de-DE" sz="1050" dirty="0" smtClean="0"/>
              <a:t>weiterführenden Schularten </a:t>
            </a:r>
            <a:r>
              <a:rPr lang="de-DE" sz="1050" b="1" kern="1200" dirty="0" smtClean="0"/>
              <a:t>Hauptschule/Werkrealschule, Realschule, </a:t>
            </a:r>
            <a:r>
              <a:rPr lang="de-DE" sz="1050" b="1" dirty="0" smtClean="0"/>
              <a:t>Gymnasium</a:t>
            </a:r>
            <a:r>
              <a:rPr lang="de-DE" sz="1050" b="0" baseline="0" dirty="0" smtClean="0"/>
              <a:t> </a:t>
            </a:r>
            <a:r>
              <a:rPr lang="de-DE" sz="1050" dirty="0" smtClean="0"/>
              <a:t>und </a:t>
            </a:r>
            <a:r>
              <a:rPr lang="de-DE" sz="1050" b="1" dirty="0" smtClean="0"/>
              <a:t>Gemeinschaftsschule.</a:t>
            </a:r>
            <a:r>
              <a:rPr lang="de-DE" sz="1050" dirty="0" smtClean="0"/>
              <a:t> </a:t>
            </a:r>
            <a:endParaRPr lang="de-DE" sz="1050" baseline="0" dirty="0" smtClean="0"/>
          </a:p>
          <a:p>
            <a:pPr marL="169462" indent="-169462">
              <a:buFont typeface="Arial" panose="020B0604020202020204" pitchFamily="34" charset="0"/>
              <a:buChar char="•"/>
            </a:pPr>
            <a:r>
              <a:rPr lang="de-DE" sz="1050" dirty="0"/>
              <a:t>Im Anschluss daran folgt eine Vorstellung der </a:t>
            </a:r>
            <a:r>
              <a:rPr lang="de-DE" sz="1050" dirty="0" smtClean="0"/>
              <a:t>sonderpädagogischen Beratungs-, Unterstützungs- und Bildungsangebote, darunter auch die </a:t>
            </a:r>
            <a:r>
              <a:rPr lang="de-DE" sz="1050" b="1" dirty="0" smtClean="0"/>
              <a:t>sonderpädagogischen </a:t>
            </a:r>
            <a:r>
              <a:rPr lang="de-DE" sz="1050" b="1" dirty="0"/>
              <a:t>Bildungs- und Beratungszentren</a:t>
            </a:r>
            <a:r>
              <a:rPr lang="de-DE" sz="1050" dirty="0"/>
              <a:t>, kurz SBBZ. </a:t>
            </a:r>
            <a:br>
              <a:rPr lang="de-DE" sz="1050" dirty="0"/>
            </a:br>
            <a:r>
              <a:rPr lang="de-DE" sz="1050" dirty="0"/>
              <a:t>SBBZ sind keine weiterführenden Schulen, die Eltern frei wählen können. Sie führen aber eine Sekundarstufe I für Schülerinnen und Schüler mit einem Anspruch auf ein sonderpädagogisches Bildungsangebot. </a:t>
            </a:r>
            <a:r>
              <a:rPr lang="de-DE" sz="1050" dirty="0" smtClean="0"/>
              <a:t>Voraussetzung ist ein durch das SSA festgestellter Anspruch, der i. d. Regel befristet ist. Organisationsformen: inklusive Bildungsangebote, kooperative Organisationsformen, Bildungsangebot an einem SBBZ (z.T. mit den Bildungsgängen der allgemeinen Schulen).</a:t>
            </a:r>
            <a:endParaRPr lang="de-DE" sz="1050" dirty="0"/>
          </a:p>
          <a:p>
            <a:pPr marL="169462" indent="-169462">
              <a:buFont typeface="Arial" panose="020B0604020202020204" pitchFamily="34" charset="0"/>
              <a:buChar char="•"/>
            </a:pPr>
            <a:endParaRPr lang="de-DE" sz="1050" baseline="0" dirty="0" smtClean="0"/>
          </a:p>
          <a:p>
            <a:pPr marL="169462" indent="-169462">
              <a:buFont typeface="Arial" panose="020B0604020202020204" pitchFamily="34" charset="0"/>
              <a:buChar char="•"/>
            </a:pPr>
            <a:r>
              <a:rPr lang="de-DE" sz="1050" baseline="0" dirty="0" smtClean="0"/>
              <a:t>Neben den allgemein bildenden Schulen bieten die </a:t>
            </a:r>
            <a:r>
              <a:rPr lang="de-DE" sz="1050" b="1" baseline="0" dirty="0" smtClean="0"/>
              <a:t>beruflichen Schulen </a:t>
            </a:r>
            <a:r>
              <a:rPr lang="de-DE" sz="1050" baseline="0" dirty="0" smtClean="0"/>
              <a:t>weitere wichtige Bildungs- und Qualifizierungsmöglichkeiten, </a:t>
            </a:r>
            <a:r>
              <a:rPr lang="de-DE" sz="1050" dirty="0" smtClean="0"/>
              <a:t>über </a:t>
            </a:r>
            <a:r>
              <a:rPr lang="de-DE" sz="1050" baseline="0" dirty="0" smtClean="0"/>
              <a:t>die wir ausführlicher</a:t>
            </a:r>
            <a:r>
              <a:rPr lang="de-DE" sz="1050" dirty="0" smtClean="0"/>
              <a:t> informieren</a:t>
            </a:r>
            <a:r>
              <a:rPr lang="de-DE" sz="1050" baseline="0" dirty="0" smtClean="0"/>
              <a:t> möchten. </a:t>
            </a:r>
          </a:p>
          <a:p>
            <a:pPr marL="169462" indent="-169462">
              <a:buFont typeface="Arial" panose="020B0604020202020204" pitchFamily="34" charset="0"/>
              <a:buChar char="•"/>
            </a:pPr>
            <a:endParaRPr lang="de-DE" sz="1050" dirty="0"/>
          </a:p>
          <a:p>
            <a:pPr marL="169462" indent="-169462">
              <a:buFont typeface="Arial" panose="020B0604020202020204" pitchFamily="34" charset="0"/>
              <a:buChar char="•"/>
            </a:pPr>
            <a:r>
              <a:rPr lang="de-DE" sz="1050" baseline="0" dirty="0" smtClean="0"/>
              <a:t>Das</a:t>
            </a:r>
            <a:r>
              <a:rPr lang="de-DE" sz="1050" dirty="0" smtClean="0"/>
              <a:t> Angebot der allgemein bildenden Schulen in Kombination mit dem der beruflichen Schulen schafft ein </a:t>
            </a:r>
            <a:r>
              <a:rPr lang="de-DE" sz="1050" b="1" dirty="0" smtClean="0"/>
              <a:t>breites Angebot an Bildungswegen</a:t>
            </a:r>
            <a:r>
              <a:rPr lang="de-DE" sz="1050" dirty="0" smtClean="0"/>
              <a:t>, um den Talenten, Begabungen und der individuellen Entwicklung  der Kinder und Jugendlichen gerecht werden zu können. </a:t>
            </a:r>
            <a:endParaRPr lang="de-DE" sz="1050" dirty="0"/>
          </a:p>
        </p:txBody>
      </p:sp>
      <p:sp>
        <p:nvSpPr>
          <p:cNvPr id="4" name="Foliennummernplatzhalter 3"/>
          <p:cNvSpPr>
            <a:spLocks noGrp="1"/>
          </p:cNvSpPr>
          <p:nvPr>
            <p:ph type="sldNum" sz="quarter" idx="10"/>
          </p:nvPr>
        </p:nvSpPr>
        <p:spPr/>
        <p:txBody>
          <a:bodyPr/>
          <a:lstStyle/>
          <a:p>
            <a:fld id="{9411CA67-D061-429F-B186-15D98BBFE45D}" type="slidenum">
              <a:rPr lang="de-DE" smtClean="0"/>
              <a:t>6</a:t>
            </a:fld>
            <a:endParaRPr lang="de-DE"/>
          </a:p>
        </p:txBody>
      </p:sp>
    </p:spTree>
    <p:extLst>
      <p:ext uri="{BB962C8B-B14F-4D97-AF65-F5344CB8AC3E}">
        <p14:creationId xmlns:p14="http://schemas.microsoft.com/office/powerpoint/2010/main" val="119809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54447"/>
            <a:ext cx="6142071" cy="3276242"/>
          </a:xfrm>
        </p:spPr>
        <p:txBody>
          <a:bodyPr/>
          <a:lstStyle/>
          <a:p>
            <a:pPr marL="169462" indent="-169462">
              <a:buFont typeface="Arial" panose="020B0604020202020204" pitchFamily="34" charset="0"/>
              <a:buChar char="•"/>
            </a:pPr>
            <a:r>
              <a:rPr lang="de-DE" dirty="0"/>
              <a:t>Die </a:t>
            </a:r>
            <a:r>
              <a:rPr lang="de-DE" dirty="0" smtClean="0"/>
              <a:t>Hauptschule/Werkrealschule vermittelt </a:t>
            </a:r>
            <a:r>
              <a:rPr lang="de-DE" dirty="0"/>
              <a:t>eine </a:t>
            </a:r>
            <a:r>
              <a:rPr lang="de-DE" b="1" dirty="0"/>
              <a:t>grundlegende und erweiterte allgemeine Bildung </a:t>
            </a:r>
            <a:r>
              <a:rPr lang="de-DE" dirty="0"/>
              <a:t>und orientiert sich an </a:t>
            </a:r>
            <a:r>
              <a:rPr lang="de-DE" b="1" dirty="0"/>
              <a:t>lebensnahen Sachverhalten und Aufgabenstellungen. </a:t>
            </a:r>
            <a:endParaRPr lang="de-DE" b="1" dirty="0" smtClean="0"/>
          </a:p>
          <a:p>
            <a:endParaRPr lang="de-DE" b="1" dirty="0" smtClean="0"/>
          </a:p>
          <a:p>
            <a:pPr marL="169462" indent="-169462">
              <a:buFont typeface="Arial" panose="020B0604020202020204" pitchFamily="34" charset="0"/>
              <a:buChar char="•"/>
            </a:pPr>
            <a:r>
              <a:rPr lang="de-DE" dirty="0" smtClean="0"/>
              <a:t>In </a:t>
            </a:r>
            <a:r>
              <a:rPr lang="de-DE" dirty="0"/>
              <a:t>besonderem Maße fördert </a:t>
            </a:r>
            <a:r>
              <a:rPr lang="de-DE" b="1" dirty="0"/>
              <a:t>sie praktische Begabungen, Neigungen und Leistungen </a:t>
            </a:r>
            <a:r>
              <a:rPr lang="de-DE" dirty="0"/>
              <a:t>auf der Basis von theoretischem Hintergrund. </a:t>
            </a:r>
            <a:endParaRPr lang="de-DE" dirty="0" smtClean="0"/>
          </a:p>
          <a:p>
            <a:pPr marL="169462" indent="-169462">
              <a:buFont typeface="Arial" panose="020B0604020202020204" pitchFamily="34" charset="0"/>
              <a:buChar char="•"/>
            </a:pPr>
            <a:endParaRPr lang="de-DE" dirty="0" smtClean="0"/>
          </a:p>
          <a:p>
            <a:pPr marL="169462" indent="-169462">
              <a:buFont typeface="Arial" panose="020B0604020202020204" pitchFamily="34" charset="0"/>
              <a:buChar char="•"/>
            </a:pPr>
            <a:r>
              <a:rPr lang="de-DE" dirty="0" smtClean="0"/>
              <a:t>Ein </a:t>
            </a:r>
            <a:r>
              <a:rPr lang="de-DE" dirty="0"/>
              <a:t>stark berufsbezogenes Profil sowie eine </a:t>
            </a:r>
            <a:r>
              <a:rPr lang="de-DE" b="1" dirty="0"/>
              <a:t>intensive Berufswegeplanung bereits ab </a:t>
            </a:r>
            <a:r>
              <a:rPr lang="de-DE" b="1" dirty="0" smtClean="0"/>
              <a:t>Klasse </a:t>
            </a:r>
            <a:r>
              <a:rPr lang="de-DE" b="1" dirty="0"/>
              <a:t>5 </a:t>
            </a:r>
            <a:r>
              <a:rPr lang="de-DE" dirty="0"/>
              <a:t>ermöglichen jeder Schülerin und jedem Schüler einen optimalen Einstieg in </a:t>
            </a:r>
            <a:r>
              <a:rPr lang="de-DE" dirty="0" smtClean="0"/>
              <a:t>ein duales Ausbildungsverhältnis bzw. eine weiterführende berufliche Schule. </a:t>
            </a:r>
            <a:endParaRPr lang="de-DE" strike="sngStrike" dirty="0" smtClean="0"/>
          </a:p>
          <a:p>
            <a:endParaRPr lang="de-DE" strike="sngStrike" dirty="0" smtClean="0"/>
          </a:p>
          <a:p>
            <a:pPr marL="169462" lvl="1" indent="-169462">
              <a:buFont typeface="Arial" panose="020B0604020202020204" pitchFamily="34" charset="0"/>
              <a:buChar char="•"/>
            </a:pPr>
            <a:r>
              <a:rPr lang="de-DE" dirty="0" smtClean="0"/>
              <a:t>Ziel </a:t>
            </a:r>
            <a:r>
              <a:rPr lang="de-DE" dirty="0"/>
              <a:t>ist es, den Prozess des Übergangs aus der Schule in eine Berufsausbildung </a:t>
            </a:r>
            <a:r>
              <a:rPr lang="de-DE" dirty="0" smtClean="0"/>
              <a:t>langfristig </a:t>
            </a:r>
            <a:r>
              <a:rPr lang="de-DE" dirty="0"/>
              <a:t>vorzubereiten, </a:t>
            </a:r>
            <a:r>
              <a:rPr lang="de-DE" dirty="0" smtClean="0"/>
              <a:t>die </a:t>
            </a:r>
            <a:r>
              <a:rPr lang="de-DE" dirty="0"/>
              <a:t>Jugendlichen bei einer realistischen und </a:t>
            </a:r>
            <a:r>
              <a:rPr lang="de-DE" dirty="0" smtClean="0"/>
              <a:t>zielführenden </a:t>
            </a:r>
            <a:r>
              <a:rPr lang="de-DE" dirty="0"/>
              <a:t>Entscheidungsfindung zu begleiten und die </a:t>
            </a:r>
            <a:r>
              <a:rPr lang="de-DE" b="1" dirty="0"/>
              <a:t>Übergänge möglichst </a:t>
            </a:r>
            <a:r>
              <a:rPr lang="de-DE" b="1" dirty="0" smtClean="0"/>
              <a:t>reibungslos </a:t>
            </a:r>
            <a:r>
              <a:rPr lang="de-DE" dirty="0" smtClean="0"/>
              <a:t>zu</a:t>
            </a:r>
            <a:r>
              <a:rPr lang="de-DE" b="1" dirty="0" smtClean="0"/>
              <a:t> gestalten</a:t>
            </a:r>
            <a:r>
              <a:rPr lang="de-DE" dirty="0" smtClean="0"/>
              <a:t>. </a:t>
            </a:r>
            <a:endParaRPr lang="de-DE" dirty="0"/>
          </a:p>
          <a:p>
            <a:endParaRPr lang="de-DE" dirty="0" smtClean="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7</a:t>
            </a:fld>
            <a:endParaRPr lang="de-DE"/>
          </a:p>
        </p:txBody>
      </p:sp>
    </p:spTree>
    <p:extLst>
      <p:ext uri="{BB962C8B-B14F-4D97-AF65-F5344CB8AC3E}">
        <p14:creationId xmlns:p14="http://schemas.microsoft.com/office/powerpoint/2010/main" val="103072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639763"/>
            <a:ext cx="4935537" cy="3702050"/>
          </a:xfrm>
        </p:spPr>
      </p:sp>
      <p:sp>
        <p:nvSpPr>
          <p:cNvPr id="3" name="Notizenplatzhalter 2"/>
          <p:cNvSpPr>
            <a:spLocks noGrp="1"/>
          </p:cNvSpPr>
          <p:nvPr>
            <p:ph type="body" idx="1"/>
          </p:nvPr>
        </p:nvSpPr>
        <p:spPr>
          <a:xfrm>
            <a:off x="300023" y="4936332"/>
            <a:ext cx="6213490" cy="4655070"/>
          </a:xfrm>
        </p:spPr>
        <p:txBody>
          <a:bodyPr/>
          <a:lstStyle/>
          <a:p>
            <a:pPr marL="169462" indent="-169462">
              <a:buFont typeface="Arial" panose="020B0604020202020204" pitchFamily="34" charset="0"/>
              <a:buChar char="•"/>
            </a:pPr>
            <a:r>
              <a:rPr lang="de-DE" sz="1100" dirty="0"/>
              <a:t>Das Lernen in der Hauptschule/Werkrealschule ist auf die</a:t>
            </a:r>
            <a:r>
              <a:rPr lang="de-DE" sz="1100" b="1" dirty="0"/>
              <a:t> Bildungsbedürfnisse </a:t>
            </a:r>
            <a:r>
              <a:rPr lang="de-DE" sz="1100" dirty="0"/>
              <a:t>und auf den Bildungsanspruch </a:t>
            </a:r>
            <a:r>
              <a:rPr lang="de-DE" sz="1100" b="1" dirty="0"/>
              <a:t>von Schülerinnen und Schülern mit unterschiedlichen Lernvoraussetzungen </a:t>
            </a:r>
            <a:r>
              <a:rPr lang="de-DE" sz="1100" dirty="0"/>
              <a:t>zugeschnitten. Die Hauptschule/Werkrealschule stellt sich auf die </a:t>
            </a:r>
            <a:r>
              <a:rPr lang="de-DE" sz="1100" b="1" dirty="0"/>
              <a:t>individuelle Förderung </a:t>
            </a:r>
            <a:r>
              <a:rPr lang="de-DE" sz="1100" dirty="0"/>
              <a:t>unterschiedlicher Begabungen, Neigungen, Interessen, Kultur- und Sozialerfahrungen ein. </a:t>
            </a:r>
          </a:p>
          <a:p>
            <a:endParaRPr lang="de-DE" sz="1100" dirty="0"/>
          </a:p>
          <a:p>
            <a:r>
              <a:rPr lang="de-DE" sz="1100" dirty="0"/>
              <a:t>     Sie nimmt die individuellen Lernvoraussetzungen ihrer Schülerinnen und Schüler auf, fördert  </a:t>
            </a:r>
          </a:p>
          <a:p>
            <a:r>
              <a:rPr lang="de-DE" sz="1100" dirty="0"/>
              <a:t>     Motivation und Leistungsbereitschaft und führt zu bestmöglichen Lernergebnissen.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b="1" dirty="0"/>
              <a:t>Pädagogische Assistentinnen und Assistenten </a:t>
            </a:r>
            <a:r>
              <a:rPr lang="de-DE" sz="1100" dirty="0"/>
              <a:t>unterstützen die Lehrkräfte bei </a:t>
            </a:r>
            <a:r>
              <a:rPr lang="de-DE" sz="1100" b="1" dirty="0"/>
              <a:t>Differenzierungs- und Fördermaßnahmen </a:t>
            </a:r>
            <a:r>
              <a:rPr lang="de-DE" sz="1100" dirty="0"/>
              <a:t>und verbessern so den Lernerfolg der Schülerinnen und Schüler.</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Schülerinnen und Schüler können interessengeleitet eines der </a:t>
            </a:r>
            <a:r>
              <a:rPr lang="de-DE" sz="1100" b="1" dirty="0"/>
              <a:t>Wahlpflichtfächer Technik oder Alltagskultur, Ernährung, Soziales</a:t>
            </a:r>
            <a:r>
              <a:rPr lang="de-DE" sz="1100" dirty="0"/>
              <a:t> wählen, das sie von Klasse 7-9 bzw. 10 besuchen. </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Ab dem Schuljahr 2019/2020  wird an den Haupt-/Werkrealschulen das </a:t>
            </a:r>
            <a:r>
              <a:rPr lang="de-DE" sz="1100" b="1" dirty="0"/>
              <a:t>Wahlfach Informatik </a:t>
            </a:r>
            <a:r>
              <a:rPr lang="de-DE" sz="1100" dirty="0"/>
              <a:t>ab Klasse 8 angeboten. Dieses können die Schülerinnen und Schüler freiwillig zusätzlich wählen.</a:t>
            </a:r>
            <a:endParaRPr lang="de-DE" sz="1100" i="1"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Zum Ende des ersten Schulhalbjahres der Klasse 9 wählen die Schülerinnen und Schüler zusammen mit ihren Erziehungsberechtigten nach einer qualifizierten Beratung durch die Lehrkräfte eine der folgenden </a:t>
            </a:r>
            <a:r>
              <a:rPr lang="de-DE" sz="1100" b="1" dirty="0"/>
              <a:t>Optionen</a:t>
            </a:r>
            <a:r>
              <a:rPr lang="de-DE" sz="1100" dirty="0"/>
              <a:t> aus:</a:t>
            </a:r>
          </a:p>
          <a:p>
            <a:pPr marL="621338" lvl="1" indent="-169441">
              <a:buFont typeface="Wingdings" panose="05000000000000000000" pitchFamily="2" charset="2"/>
              <a:buChar char="§"/>
            </a:pPr>
            <a:r>
              <a:rPr lang="de-DE" sz="1100" dirty="0"/>
              <a:t>Hauptschulabschluss am Ende von Klasse </a:t>
            </a:r>
            <a:r>
              <a:rPr lang="de-DE" sz="1100" dirty="0" smtClean="0"/>
              <a:t>9</a:t>
            </a:r>
            <a:endParaRPr lang="de-DE" sz="1100" dirty="0"/>
          </a:p>
          <a:p>
            <a:pPr marL="621338" lvl="1" indent="-169441">
              <a:buFont typeface="Wingdings" panose="05000000000000000000" pitchFamily="2" charset="2"/>
              <a:buChar char="§"/>
            </a:pPr>
            <a:r>
              <a:rPr lang="de-DE" sz="1100" dirty="0"/>
              <a:t>Hauptschulabschluss am Ende von Klasse </a:t>
            </a:r>
            <a:r>
              <a:rPr lang="de-DE" sz="1100" dirty="0" smtClean="0"/>
              <a:t>10</a:t>
            </a:r>
            <a:endParaRPr lang="de-DE" sz="1100" dirty="0"/>
          </a:p>
          <a:p>
            <a:pPr marL="621338" lvl="1" indent="-169441">
              <a:buFont typeface="Wingdings" panose="05000000000000000000" pitchFamily="2" charset="2"/>
              <a:buChar char="§"/>
            </a:pPr>
            <a:r>
              <a:rPr lang="de-DE" sz="1100" dirty="0"/>
              <a:t>Werkrealschulabschluss in Klasse 10 (Mittlerer Schulabschluss</a:t>
            </a:r>
            <a:r>
              <a:rPr lang="de-DE" sz="1100" dirty="0" smtClean="0"/>
              <a:t>)</a:t>
            </a:r>
            <a:endParaRPr lang="de-DE" sz="1100"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Schülerinnen und Schüler, die die </a:t>
            </a:r>
            <a:r>
              <a:rPr lang="de-DE" sz="1100" b="1" dirty="0"/>
              <a:t>Option Werkrealschulabschluss </a:t>
            </a:r>
            <a:r>
              <a:rPr lang="de-DE" sz="1100" dirty="0"/>
              <a:t>wählen, werden nach Erreichen des Klassenziels von Klasse 9 in die Klasse 10 versetzt. Mit der Versetzung ist automatisch ein dem Hauptschulabschluss gleichwertiger Bildungsstand erreicht.</a:t>
            </a:r>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8</a:t>
            </a:fld>
            <a:endParaRPr lang="de-DE"/>
          </a:p>
        </p:txBody>
      </p:sp>
    </p:spTree>
    <p:extLst>
      <p:ext uri="{BB962C8B-B14F-4D97-AF65-F5344CB8AC3E}">
        <p14:creationId xmlns:p14="http://schemas.microsoft.com/office/powerpoint/2010/main" val="389599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9</a:t>
            </a:fld>
            <a:endParaRPr lang="de-DE"/>
          </a:p>
        </p:txBody>
      </p:sp>
    </p:spTree>
    <p:extLst>
      <p:ext uri="{BB962C8B-B14F-4D97-AF65-F5344CB8AC3E}">
        <p14:creationId xmlns:p14="http://schemas.microsoft.com/office/powerpoint/2010/main" val="3634121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hasCustomPrompt="1"/>
          </p:nvPr>
        </p:nvSpPr>
        <p:spPr>
          <a:xfrm>
            <a:off x="478563" y="3534032"/>
            <a:ext cx="8333557" cy="881827"/>
          </a:xfrm>
        </p:spPr>
        <p:txBody>
          <a:bodyPr anchor="b">
            <a:noAutofit/>
          </a:bodyPr>
          <a:lstStyle>
            <a:lvl1pPr algn="l">
              <a:defRPr sz="3200" baseline="0">
                <a:solidFill>
                  <a:schemeClr val="tx1">
                    <a:lumMod val="75000"/>
                    <a:lumOff val="25000"/>
                  </a:schemeClr>
                </a:solidFill>
              </a:defRPr>
            </a:lvl1pPr>
          </a:lstStyle>
          <a:p>
            <a:r>
              <a:rPr kumimoji="0" lang="de-DE" dirty="0" smtClean="0"/>
              <a:t>Titel der gesamten Präsentation durch Klicken bearbeiten</a:t>
            </a:r>
            <a:endParaRPr kumimoji="0" lang="en-US" dirty="0"/>
          </a:p>
        </p:txBody>
      </p:sp>
      <p:sp>
        <p:nvSpPr>
          <p:cNvPr id="9" name="Untertitel 8"/>
          <p:cNvSpPr>
            <a:spLocks noGrp="1"/>
          </p:cNvSpPr>
          <p:nvPr>
            <p:ph type="subTitle" idx="1" hasCustomPrompt="1"/>
          </p:nvPr>
        </p:nvSpPr>
        <p:spPr>
          <a:xfrm>
            <a:off x="478563" y="4658497"/>
            <a:ext cx="4931619" cy="932728"/>
          </a:xfrm>
        </p:spPr>
        <p:txBody>
          <a:bodyPr>
            <a:normAutofit/>
          </a:bodyPr>
          <a:lstStyle>
            <a:lvl1pPr marL="64008" indent="0" algn="l">
              <a:buNone/>
              <a:defRPr sz="2400" baseline="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smtClean="0"/>
              <a:t>Anlass der Präsentation</a:t>
            </a:r>
            <a:br>
              <a:rPr kumimoji="0" lang="de-DE" dirty="0" smtClean="0"/>
            </a:br>
            <a:r>
              <a:rPr kumimoji="0" lang="de-DE" dirty="0" smtClean="0"/>
              <a:t>Name des Vortragenden </a:t>
            </a:r>
            <a:endParaRPr kumimoji="0" lang="en-US" dirty="0"/>
          </a:p>
        </p:txBody>
      </p:sp>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23.10.2023</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
        <p:nvSpPr>
          <p:cNvPr id="3" name="Bildplatzhalter 2"/>
          <p:cNvSpPr>
            <a:spLocks noGrp="1"/>
          </p:cNvSpPr>
          <p:nvPr>
            <p:ph type="pic" sz="quarter" idx="10"/>
          </p:nvPr>
        </p:nvSpPr>
        <p:spPr>
          <a:xfrm>
            <a:off x="0" y="0"/>
            <a:ext cx="9144000" cy="3275013"/>
          </a:xfrm>
        </p:spPr>
        <p:txBody>
          <a:bodyPr/>
          <a:lstStyle/>
          <a:p>
            <a:endParaRPr lang="de-DE"/>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989438"/>
            <a:ext cx="8229600" cy="3743818"/>
          </a:xfrm>
        </p:spPr>
        <p:txBody>
          <a:body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8" name="Rechteck 7"/>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el 1"/>
          <p:cNvSpPr>
            <a:spLocks noGrp="1"/>
          </p:cNvSpPr>
          <p:nvPr>
            <p:ph type="title"/>
          </p:nvPr>
        </p:nvSpPr>
        <p:spPr>
          <a:xfrm>
            <a:off x="457200" y="692696"/>
            <a:ext cx="8229600" cy="1066800"/>
          </a:xfrm>
        </p:spPr>
        <p:txBody>
          <a:bodyPr>
            <a:noAutofit/>
          </a:bodyPr>
          <a:lstStyle>
            <a:lvl1pPr>
              <a:defRPr sz="3600"/>
            </a:lvl1pPr>
          </a:lstStyle>
          <a:p>
            <a:r>
              <a:rPr kumimoji="0" lang="de-DE" dirty="0" smtClean="0"/>
              <a:t>Titelmasterformat durch Klicken bearbeiten</a:t>
            </a:r>
            <a:endParaRPr kumimoji="0" lang="en-US" dirty="0"/>
          </a:p>
        </p:txBody>
      </p:sp>
      <p:sp>
        <p:nvSpPr>
          <p:cNvPr id="22"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23.10.2023</a:t>
            </a:fld>
            <a:endParaRPr lang="de-DE" dirty="0"/>
          </a:p>
        </p:txBody>
      </p:sp>
      <p:sp>
        <p:nvSpPr>
          <p:cNvPr id="2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4" name="Inhaltsplatzhalter 3"/>
          <p:cNvSpPr>
            <a:spLocks noGrp="1"/>
          </p:cNvSpPr>
          <p:nvPr>
            <p:ph sz="half" idx="2" hasCustomPrompt="1"/>
          </p:nvPr>
        </p:nvSpPr>
        <p:spPr>
          <a:xfrm>
            <a:off x="4648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smtClean="0"/>
              <a:t>Textmasterformat bearbeiten </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600" dirty="0" smtClean="0">
                <a:latin typeface="Arial" panose="020B0604020202020204" pitchFamily="34" charset="0"/>
                <a:cs typeface="Arial" panose="020B0604020202020204" pitchFamily="34" charset="0"/>
              </a:rPr>
              <a:t>Titelmasterformat durch Klicken bearbeiten</a:t>
            </a:r>
            <a:endParaRPr lang="en-US" sz="3600" dirty="0">
              <a:latin typeface="Arial" panose="020B0604020202020204" pitchFamily="34" charset="0"/>
              <a:cs typeface="Arial" panose="020B0604020202020204" pitchFamily="34" charset="0"/>
            </a:endParaRPr>
          </a:p>
        </p:txBody>
      </p:sp>
      <p:sp>
        <p:nvSpPr>
          <p:cNvPr id="15" name="Rechteck 14"/>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hteck 16"/>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23.10.2023</a:t>
            </a:fld>
            <a:endParaRPr lang="de-DE" dirty="0"/>
          </a:p>
        </p:txBody>
      </p:sp>
      <p:sp>
        <p:nvSpPr>
          <p:cNvPr id="22"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7544"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dirty="0" smtClean="0"/>
              <a:t>Textmasterformat bearbeiten</a:t>
            </a:r>
          </a:p>
        </p:txBody>
      </p:sp>
      <p:sp>
        <p:nvSpPr>
          <p:cNvPr id="4" name="Textplatzhalter 3"/>
          <p:cNvSpPr>
            <a:spLocks noGrp="1"/>
          </p:cNvSpPr>
          <p:nvPr>
            <p:ph type="body" sz="half" idx="3"/>
          </p:nvPr>
        </p:nvSpPr>
        <p:spPr>
          <a:xfrm>
            <a:off x="4644008"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467544" y="2348880"/>
            <a:ext cx="4032000" cy="35280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6" name="Inhaltsplatzhalter 5"/>
          <p:cNvSpPr>
            <a:spLocks noGrp="1"/>
          </p:cNvSpPr>
          <p:nvPr>
            <p:ph sz="quarter" idx="4"/>
          </p:nvPr>
        </p:nvSpPr>
        <p:spPr>
          <a:xfrm>
            <a:off x="4644008" y="2348880"/>
            <a:ext cx="4032000" cy="3528392"/>
          </a:xfrm>
        </p:spPr>
        <p:txBody>
          <a:bodyPr/>
          <a:lstStyle>
            <a:lvl1pPr>
              <a:defRPr sz="20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10" name="Titel 1"/>
          <p:cNvSpPr>
            <a:spLocks noGrp="1"/>
          </p:cNvSpPr>
          <p:nvPr>
            <p:ph type="title"/>
          </p:nvPr>
        </p:nvSpPr>
        <p:spPr>
          <a:xfrm>
            <a:off x="457200" y="692696"/>
            <a:ext cx="8229600" cy="1066800"/>
          </a:xfrm>
        </p:spPr>
        <p:txBody>
          <a:bodyPr>
            <a:noAutofit/>
          </a:bodyPr>
          <a:lstStyle>
            <a:lvl1pPr>
              <a:defRPr sz="3600"/>
            </a:lvl1pPr>
          </a:lstStyle>
          <a:p>
            <a:r>
              <a:rPr kumimoji="0" lang="de-DE" dirty="0" smtClean="0"/>
              <a:t>Titelmasterformat durch Klicken bearbeiten</a:t>
            </a:r>
            <a:endParaRPr kumimoji="0" lang="en-US" dirty="0"/>
          </a:p>
        </p:txBody>
      </p:sp>
      <p:sp>
        <p:nvSpPr>
          <p:cNvPr id="12" name="Rechteck 11"/>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hteck 17"/>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hteck 18"/>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hteck 19"/>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hteck 20"/>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23.10.2023</a:t>
            </a:fld>
            <a:endParaRPr lang="de-DE" dirty="0"/>
          </a:p>
        </p:txBody>
      </p:sp>
      <p:sp>
        <p:nvSpPr>
          <p:cNvPr id="25" name="Fußzeilenplatzhalter 2"/>
          <p:cNvSpPr>
            <a:spLocks noGrp="1"/>
          </p:cNvSpPr>
          <p:nvPr>
            <p:ph type="ftr" sz="quarter" idx="11"/>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64088" y="764704"/>
            <a:ext cx="3383280" cy="792088"/>
          </a:xfrm>
        </p:spPr>
        <p:txBody>
          <a:bodyPr anchor="b">
            <a:noAutofit/>
          </a:bodyPr>
          <a:lstStyle>
            <a:lvl1pPr algn="l">
              <a:buNone/>
              <a:defRPr sz="2000" b="1"/>
            </a:lvl1pPr>
          </a:lstStyle>
          <a:p>
            <a:r>
              <a:rPr kumimoji="0" lang="de-DE" dirty="0" smtClean="0"/>
              <a:t>Titelmasterformat durch Klicken bearbeiten</a:t>
            </a:r>
            <a:endParaRPr kumimoji="0" lang="en-US" dirty="0"/>
          </a:p>
        </p:txBody>
      </p:sp>
      <p:sp>
        <p:nvSpPr>
          <p:cNvPr id="3" name="Textplatzhalter 2"/>
          <p:cNvSpPr>
            <a:spLocks noGrp="1"/>
          </p:cNvSpPr>
          <p:nvPr>
            <p:ph type="body" idx="2"/>
          </p:nvPr>
        </p:nvSpPr>
        <p:spPr>
          <a:xfrm>
            <a:off x="5364088" y="1628801"/>
            <a:ext cx="3383280" cy="4248472"/>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467544" y="764704"/>
            <a:ext cx="4787208" cy="5112568"/>
          </a:xfrm>
        </p:spPr>
        <p:txBody>
          <a:bodyPr/>
          <a:lstStyle>
            <a:lvl1pPr>
              <a:defRPr sz="2800"/>
            </a:lvl1pPr>
            <a:lvl2pPr>
              <a:defRPr sz="2600"/>
            </a:lvl2pPr>
            <a:lvl3pPr>
              <a:defRPr sz="2400"/>
            </a:lvl3pPr>
            <a:lvl4pPr>
              <a:defRPr sz="22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23.10.2023</a:t>
            </a:fld>
            <a:endParaRPr lang="de-DE" dirty="0"/>
          </a:p>
        </p:txBody>
      </p:sp>
      <p:sp>
        <p:nvSpPr>
          <p:cNvPr id="21"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r Überschrift">
    <p:spTree>
      <p:nvGrpSpPr>
        <p:cNvPr id="1" name=""/>
        <p:cNvGrpSpPr/>
        <p:nvPr/>
      </p:nvGrpSpPr>
      <p:grpSpPr>
        <a:xfrm>
          <a:off x="0" y="0"/>
          <a:ext cx="0" cy="0"/>
          <a:chOff x="0" y="0"/>
          <a:chExt cx="0" cy="0"/>
        </a:xfrm>
      </p:grpSpPr>
      <p:sp>
        <p:nvSpPr>
          <p:cNvPr id="7" name="Rechteck 6"/>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smtClean="0">
                <a:latin typeface="Arial" panose="020B0604020202020204" pitchFamily="34" charset="0"/>
                <a:cs typeface="Arial" panose="020B0604020202020204" pitchFamily="34" charset="0"/>
              </a:rPr>
              <a:t>Titelmasterformat durch Klicken bearbeiten</a:t>
            </a:r>
            <a:endParaRPr lang="en-US" sz="3200" dirty="0">
              <a:latin typeface="Arial" panose="020B0604020202020204" pitchFamily="34" charset="0"/>
              <a:cs typeface="Arial" panose="020B0604020202020204" pitchFamily="34" charset="0"/>
            </a:endParaRPr>
          </a:p>
        </p:txBody>
      </p:sp>
      <p:sp>
        <p:nvSpPr>
          <p:cNvPr id="12" name="Rechteck 11"/>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hteck 15"/>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23.10.2023</a:t>
            </a:fld>
            <a:endParaRPr lang="de-DE" dirty="0"/>
          </a:p>
        </p:txBody>
      </p:sp>
      <p:sp>
        <p:nvSpPr>
          <p:cNvPr id="19"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extLst>
      <p:ext uri="{BB962C8B-B14F-4D97-AF65-F5344CB8AC3E}">
        <p14:creationId xmlns:p14="http://schemas.microsoft.com/office/powerpoint/2010/main" val="1841542849"/>
      </p:ext>
    </p:extLst>
  </p:cSld>
  <p:clrMapOvr>
    <a:masterClrMapping/>
  </p:clrMapOvr>
  <p:transition>
    <p:pull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6" name="Rechteck 5"/>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hteck 10"/>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hteck 11"/>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23.10.2023</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folie mit 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960171"/>
      </p:ext>
    </p:extLst>
  </p:cSld>
  <p:clrMapOvr>
    <a:masterClrMapping/>
  </p:clrMapOvr>
  <p:transition>
    <p:pull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folie mit Bild">
    <p:spTree>
      <p:nvGrpSpPr>
        <p:cNvPr id="1" name=""/>
        <p:cNvGrpSpPr/>
        <p:nvPr/>
      </p:nvGrpSpPr>
      <p:grpSpPr>
        <a:xfrm>
          <a:off x="0" y="0"/>
          <a:ext cx="0" cy="0"/>
          <a:chOff x="0" y="0"/>
          <a:chExt cx="0" cy="0"/>
        </a:xfrm>
      </p:grpSpPr>
      <p:sp>
        <p:nvSpPr>
          <p:cNvPr id="2" name="Rechteck 1"/>
          <p:cNvSpPr/>
          <p:nvPr userDrawn="1"/>
        </p:nvSpPr>
        <p:spPr>
          <a:xfrm>
            <a:off x="0" y="0"/>
            <a:ext cx="9144000" cy="6858000"/>
          </a:xfrm>
          <a:prstGeom prst="rect">
            <a:avLst/>
          </a:prstGeom>
          <a:solidFill>
            <a:srgbClr val="FFF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78622908"/>
      </p:ext>
    </p:extLst>
  </p:cSld>
  <p:clrMapOvr>
    <a:masterClrMapping/>
  </p:clrMapOvr>
  <p:transition>
    <p:pull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36" name="Rechteck 35"/>
          <p:cNvSpPr/>
          <p:nvPr/>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562000"/>
            <a:ext cx="8229600" cy="1066800"/>
          </a:xfrm>
          <a:prstGeom prst="rect">
            <a:avLst/>
          </a:prstGeom>
        </p:spPr>
        <p:txBody>
          <a:bodyPr vert="horz" anchor="ctr">
            <a:normAutofit/>
          </a:bodyPr>
          <a:lstStyle/>
          <a:p>
            <a:r>
              <a:rPr kumimoji="0" lang="de-DE" dirty="0" smtClean="0"/>
              <a:t>Titelmasterformat durch Klicken bearbeiten</a:t>
            </a:r>
            <a:endParaRPr kumimoji="0" lang="en-US" dirty="0"/>
          </a:p>
        </p:txBody>
      </p:sp>
      <p:sp>
        <p:nvSpPr>
          <p:cNvPr id="13" name="Textplatzhalter 12"/>
          <p:cNvSpPr>
            <a:spLocks noGrp="1"/>
          </p:cNvSpPr>
          <p:nvPr>
            <p:ph type="body" idx="1"/>
          </p:nvPr>
        </p:nvSpPr>
        <p:spPr>
          <a:xfrm>
            <a:off x="457200" y="1700808"/>
            <a:ext cx="8229600" cy="4032448"/>
          </a:xfrm>
          <a:prstGeom prst="rect">
            <a:avLst/>
          </a:prstGeom>
        </p:spPr>
        <p:txBody>
          <a:bodyPr vert="horz">
            <a:normAutofit/>
          </a:bodyPr>
          <a:lstStyle/>
          <a:p>
            <a:pPr lvl="0" eaLnBrk="1" latinLnBrk="0" hangingPunct="1"/>
            <a:r>
              <a:rPr kumimoji="0" lang="de-DE" dirty="0" smtClean="0"/>
              <a:t>Textmasterformat bearbeiten</a:t>
            </a:r>
          </a:p>
          <a:p>
            <a:pPr lvl="1" eaLnBrk="1" latinLnBrk="0" hangingPunct="1"/>
            <a:r>
              <a:rPr kumimoji="0" lang="de-DE" dirty="0" smtClean="0"/>
              <a:t>Zweite Ebene</a:t>
            </a:r>
          </a:p>
          <a:p>
            <a:pPr lvl="2" eaLnBrk="1" latinLnBrk="0" hangingPunct="1"/>
            <a:r>
              <a:rPr kumimoji="0" lang="de-DE" dirty="0" smtClean="0"/>
              <a:t>Dritte Ebene</a:t>
            </a:r>
          </a:p>
          <a:p>
            <a:pPr lvl="3" eaLnBrk="1" latinLnBrk="0" hangingPunct="1"/>
            <a:r>
              <a:rPr kumimoji="0" lang="de-DE" dirty="0" smtClean="0"/>
              <a:t>Vierte Ebene</a:t>
            </a:r>
          </a:p>
          <a:p>
            <a:pPr lvl="4" eaLnBrk="1" latinLnBrk="0" hangingPunct="1"/>
            <a:r>
              <a:rPr kumimoji="0" lang="de-DE" dirty="0" smtClean="0"/>
              <a:t>Fünfte Ebene</a:t>
            </a:r>
            <a:endParaRPr kumimoji="0" lang="en-US" dirty="0"/>
          </a:p>
        </p:txBody>
      </p:sp>
      <p:sp>
        <p:nvSpPr>
          <p:cNvPr id="14"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23.10.2023</a:t>
            </a:fld>
            <a:endParaRPr lang="de-DE" dirty="0"/>
          </a:p>
        </p:txBody>
      </p:sp>
      <p:sp>
        <p:nvSpPr>
          <p:cNvPr id="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
        <p:nvSpPr>
          <p:cNvPr id="35" name="Rechteck 34"/>
          <p:cNvSpPr/>
          <p:nvPr/>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2" r:id="rId5"/>
    <p:sldLayoutId id="2147483686" r:id="rId6"/>
    <p:sldLayoutId id="2147483681" r:id="rId7"/>
    <p:sldLayoutId id="2147483692" r:id="rId8"/>
    <p:sldLayoutId id="2147483693" r:id="rId9"/>
  </p:sldLayoutIdLst>
  <p:transition>
    <p:pull dir="r"/>
  </p:transition>
  <p:timing>
    <p:tnLst>
      <p:par>
        <p:cTn id="1" dur="indefinite" restart="never" nodeType="tmRoot"/>
      </p:par>
    </p:tnLst>
  </p:timing>
  <p:hf sldNum="0" hdr="0"/>
  <p:txStyles>
    <p:titleStyle>
      <a:lvl1pPr algn="l" rtl="0" eaLnBrk="1" latinLnBrk="0" hangingPunct="1">
        <a:spcBef>
          <a:spcPct val="0"/>
        </a:spcBef>
        <a:buNone/>
        <a:defRPr kumimoji="0" sz="40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km-bw.de/" TargetMode="External"/><Relationship Id="rId7"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www.bildungsnavi-bw.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smtClean="0"/>
              <a:t>Auf </a:t>
            </a:r>
            <a:r>
              <a:rPr lang="de-DE" dirty="0"/>
              <a:t>der </a:t>
            </a:r>
            <a:r>
              <a:rPr lang="de-DE" dirty="0" smtClean="0"/>
              <a:t>Grundschule aufbauende Schularten</a:t>
            </a:r>
            <a:endParaRPr lang="de-DE" dirty="0"/>
          </a:p>
        </p:txBody>
      </p:sp>
      <p:sp>
        <p:nvSpPr>
          <p:cNvPr id="3" name="Untertitel 2"/>
          <p:cNvSpPr>
            <a:spLocks noGrp="1"/>
          </p:cNvSpPr>
          <p:nvPr>
            <p:ph type="subTitle" idx="1"/>
          </p:nvPr>
        </p:nvSpPr>
        <p:spPr/>
        <p:txBody>
          <a:bodyPr>
            <a:normAutofit fontScale="92500" lnSpcReduction="10000"/>
          </a:bodyPr>
          <a:lstStyle/>
          <a:p>
            <a:r>
              <a:rPr lang="de-DE" sz="2000" dirty="0" smtClean="0">
                <a:solidFill>
                  <a:schemeClr val="accent5">
                    <a:lumMod val="50000"/>
                  </a:schemeClr>
                </a:solidFill>
              </a:rPr>
              <a:t>Ministerium für Kultus, Jugend und Sport</a:t>
            </a:r>
          </a:p>
          <a:p>
            <a:r>
              <a:rPr lang="de-DE" sz="2000" dirty="0" smtClean="0">
                <a:solidFill>
                  <a:schemeClr val="accent5">
                    <a:lumMod val="50000"/>
                  </a:schemeClr>
                </a:solidFill>
              </a:rPr>
              <a:t>Informationsveranstaltung der Grundschule für Eltern </a:t>
            </a:r>
            <a:endParaRPr lang="de-DE" sz="2000" dirty="0">
              <a:solidFill>
                <a:schemeClr val="accent5">
                  <a:lumMod val="50000"/>
                </a:schemeClr>
              </a:solidFill>
            </a:endParaRPr>
          </a:p>
        </p:txBody>
      </p:sp>
      <p:pic>
        <p:nvPicPr>
          <p:cNvPr id="9" name="Bildplatzhalter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8355" b="18355"/>
          <a:stretch>
            <a:fillRect/>
          </a:stretch>
        </p:blipFill>
        <p:spPr/>
      </p:pic>
      <p:sp>
        <p:nvSpPr>
          <p:cNvPr id="6" name="Fußzeilenplatzhalter 2"/>
          <p:cNvSpPr>
            <a:spLocks noGrp="1"/>
          </p:cNvSpPr>
          <p:nvPr>
            <p:ph type="ftr" sz="quarter" idx="3"/>
          </p:nvPr>
        </p:nvSpPr>
        <p:spPr>
          <a:xfrm>
            <a:off x="467543" y="5949280"/>
            <a:ext cx="1212975" cy="360000"/>
          </a:xfrm>
        </p:spPr>
        <p:txBody>
          <a:bodyPr/>
          <a:lstStyle/>
          <a:p>
            <a:r>
              <a:rPr lang="de-DE" dirty="0" smtClean="0"/>
              <a:t>www.km-bw.de</a:t>
            </a:r>
            <a:endParaRPr lang="de-DE" dirty="0"/>
          </a:p>
        </p:txBody>
      </p:sp>
      <p:sp>
        <p:nvSpPr>
          <p:cNvPr id="7" name="Datumsplatzhalter 4"/>
          <p:cNvSpPr>
            <a:spLocks noGrp="1"/>
          </p:cNvSpPr>
          <p:nvPr>
            <p:ph type="dt" sz="half" idx="2"/>
          </p:nvPr>
        </p:nvSpPr>
        <p:spPr>
          <a:xfrm>
            <a:off x="7812360" y="5949280"/>
            <a:ext cx="886737" cy="360000"/>
          </a:xfrm>
        </p:spPr>
        <p:txBody>
          <a:bodyPr/>
          <a:lstStyle/>
          <a:p>
            <a:r>
              <a:rPr lang="de-DE" dirty="0" smtClean="0"/>
              <a:t>Folie 1</a:t>
            </a:r>
            <a:endParaRPr lang="de-DE" dirty="0"/>
          </a:p>
        </p:txBody>
      </p:sp>
      <p:sp>
        <p:nvSpPr>
          <p:cNvPr id="8" name="Rechteck 7"/>
          <p:cNvSpPr/>
          <p:nvPr/>
        </p:nvSpPr>
        <p:spPr>
          <a:xfrm>
            <a:off x="482401" y="4433750"/>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275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10</a:t>
            </a:r>
            <a:endParaRPr lang="de-DE" dirty="0"/>
          </a:p>
        </p:txBody>
      </p:sp>
      <p:sp>
        <p:nvSpPr>
          <p:cNvPr id="6" name="Inhaltsplatzhalter 1"/>
          <p:cNvSpPr>
            <a:spLocks noGrp="1"/>
          </p:cNvSpPr>
          <p:nvPr>
            <p:ph idx="1"/>
          </p:nvPr>
        </p:nvSpPr>
        <p:spPr>
          <a:xfrm>
            <a:off x="478086" y="1758288"/>
            <a:ext cx="5184576" cy="4031325"/>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buChar char="•"/>
            </a:pPr>
            <a:r>
              <a:rPr lang="de-DE" sz="1600" dirty="0" smtClean="0">
                <a:solidFill>
                  <a:schemeClr val="tx1">
                    <a:lumMod val="75000"/>
                    <a:lumOff val="25000"/>
                  </a:schemeClr>
                </a:solidFill>
                <a:latin typeface="Arial"/>
                <a:cs typeface="Arial"/>
              </a:rPr>
              <a:t>vorrangige Vermittlung einer erweiterten allgemeinen, </a:t>
            </a:r>
            <a:r>
              <a:rPr lang="de-DE" sz="1600" dirty="0">
                <a:solidFill>
                  <a:schemeClr val="tx1">
                    <a:lumMod val="75000"/>
                    <a:lumOff val="25000"/>
                  </a:schemeClr>
                </a:solidFill>
                <a:latin typeface="Arial"/>
                <a:cs typeface="Arial"/>
              </a:rPr>
              <a:t>aber </a:t>
            </a:r>
            <a:r>
              <a:rPr lang="de-DE" sz="1600" dirty="0" smtClean="0">
                <a:solidFill>
                  <a:schemeClr val="tx1">
                    <a:lumMod val="75000"/>
                    <a:lumOff val="25000"/>
                  </a:schemeClr>
                </a:solidFill>
                <a:latin typeface="Arial"/>
                <a:cs typeface="Arial"/>
              </a:rPr>
              <a:t>auch einer grundlegenden Bildung</a:t>
            </a:r>
            <a:br>
              <a:rPr lang="de-DE" sz="1600" dirty="0" smtClean="0">
                <a:solidFill>
                  <a:schemeClr val="tx1">
                    <a:lumMod val="75000"/>
                    <a:lumOff val="25000"/>
                  </a:schemeClr>
                </a:solidFill>
                <a:latin typeface="Arial"/>
                <a:cs typeface="Arial"/>
              </a:rPr>
            </a:br>
            <a:endParaRPr lang="de-DE" sz="1600" strike="sngStrike" dirty="0" smtClean="0">
              <a:solidFill>
                <a:schemeClr val="tx1">
                  <a:lumMod val="75000"/>
                  <a:lumOff val="25000"/>
                </a:schemeClr>
              </a:solidFill>
              <a:latin typeface="Arial"/>
              <a:cs typeface="Arial"/>
            </a:endParaRPr>
          </a:p>
          <a:p>
            <a:pPr>
              <a:buFont typeface="Arial"/>
              <a:buChar char="•"/>
            </a:pPr>
            <a:r>
              <a:rPr lang="de-DE" sz="1600" dirty="0" smtClean="0">
                <a:solidFill>
                  <a:schemeClr val="tx1">
                    <a:lumMod val="75000"/>
                    <a:lumOff val="25000"/>
                  </a:schemeClr>
                </a:solidFill>
                <a:latin typeface="Arial"/>
                <a:cs typeface="Arial"/>
              </a:rPr>
              <a:t>Die erweiterte </a:t>
            </a:r>
            <a:r>
              <a:rPr lang="de-DE" sz="1600" dirty="0">
                <a:solidFill>
                  <a:schemeClr val="tx1">
                    <a:lumMod val="75000"/>
                    <a:lumOff val="25000"/>
                  </a:schemeClr>
                </a:solidFill>
                <a:latin typeface="Arial"/>
                <a:cs typeface="Arial"/>
              </a:rPr>
              <a:t>allgemeine Bildung führt zu theoretischer Durchdringung und </a:t>
            </a:r>
            <a:r>
              <a:rPr lang="de-DE" sz="1600" dirty="0" smtClean="0">
                <a:solidFill>
                  <a:schemeClr val="tx1">
                    <a:lumMod val="75000"/>
                    <a:lumOff val="25000"/>
                  </a:schemeClr>
                </a:solidFill>
                <a:latin typeface="Arial"/>
                <a:cs typeface="Arial"/>
              </a:rPr>
              <a:t>Zusammenschau.</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      </a:t>
            </a:r>
          </a:p>
          <a:p>
            <a:pPr>
              <a:buFont typeface="Arial"/>
              <a:buChar char="•"/>
            </a:pPr>
            <a:r>
              <a:rPr lang="de-DE" sz="1600" dirty="0" smtClean="0">
                <a:solidFill>
                  <a:schemeClr val="tx1">
                    <a:lumMod val="75000"/>
                    <a:lumOff val="25000"/>
                  </a:schemeClr>
                </a:solidFill>
                <a:latin typeface="Arial"/>
                <a:cs typeface="Arial"/>
              </a:rPr>
              <a:t>Grundlage </a:t>
            </a:r>
            <a:r>
              <a:rPr lang="de-DE" sz="1600" dirty="0">
                <a:solidFill>
                  <a:schemeClr val="tx1">
                    <a:lumMod val="75000"/>
                    <a:lumOff val="25000"/>
                  </a:schemeClr>
                </a:solidFill>
                <a:latin typeface="Arial"/>
                <a:cs typeface="Arial"/>
              </a:rPr>
              <a:t>für eine Berufsausbildung und für weiterführende, insbesondere berufsbezogene schulische Bildungsgänge</a:t>
            </a:r>
          </a:p>
          <a:p>
            <a:pPr>
              <a:buFont typeface="Arial"/>
              <a:buChar char="•"/>
            </a:pPr>
            <a:endParaRPr lang="de-DE" sz="1600" dirty="0" smtClean="0">
              <a:solidFill>
                <a:schemeClr val="tx1">
                  <a:lumMod val="75000"/>
                  <a:lumOff val="25000"/>
                </a:schemeClr>
              </a:solidFill>
              <a:latin typeface="Arial"/>
              <a:cs typeface="Arial"/>
            </a:endParaRPr>
          </a:p>
          <a:p>
            <a:pPr>
              <a:buFont typeface="Arial"/>
              <a:buChar char="•"/>
            </a:pPr>
            <a:r>
              <a:rPr lang="de-DE" sz="1600" dirty="0" smtClean="0">
                <a:solidFill>
                  <a:schemeClr val="tx1">
                    <a:lumMod val="75000"/>
                    <a:lumOff val="25000"/>
                  </a:schemeClr>
                </a:solidFill>
                <a:latin typeface="Arial"/>
                <a:cs typeface="Arial"/>
              </a:rPr>
              <a:t>individuelle </a:t>
            </a:r>
            <a:r>
              <a:rPr lang="de-DE" sz="1600" dirty="0">
                <a:solidFill>
                  <a:schemeClr val="tx1">
                    <a:lumMod val="75000"/>
                    <a:lumOff val="25000"/>
                  </a:schemeClr>
                </a:solidFill>
                <a:latin typeface="Arial"/>
                <a:cs typeface="Arial"/>
              </a:rPr>
              <a:t>Förderung in binnendifferenzierender Form </a:t>
            </a:r>
            <a:r>
              <a:rPr lang="de-DE" sz="1600" dirty="0" smtClean="0">
                <a:solidFill>
                  <a:schemeClr val="tx1">
                    <a:lumMod val="75000"/>
                    <a:lumOff val="25000"/>
                  </a:schemeClr>
                </a:solidFill>
                <a:latin typeface="Arial"/>
                <a:cs typeface="Arial"/>
              </a:rPr>
              <a:t>und in </a:t>
            </a:r>
            <a:r>
              <a:rPr lang="de-DE" sz="1600" dirty="0">
                <a:solidFill>
                  <a:schemeClr val="tx1">
                    <a:lumMod val="75000"/>
                    <a:lumOff val="25000"/>
                  </a:schemeClr>
                </a:solidFill>
                <a:latin typeface="Arial"/>
                <a:cs typeface="Arial"/>
              </a:rPr>
              <a:t>leistungsdifferenzierenden Gruppen oder Klassen</a:t>
            </a:r>
            <a:endParaRPr lang="de-DE" sz="1600" dirty="0" smtClean="0">
              <a:solidFill>
                <a:schemeClr val="tx1">
                  <a:lumMod val="75000"/>
                  <a:lumOff val="25000"/>
                </a:schemeClr>
              </a:solidFill>
              <a:latin typeface="Arial"/>
              <a:cs typeface="Arial"/>
            </a:endParaRPr>
          </a:p>
          <a:p>
            <a:endParaRPr lang="de-DE" sz="1600" dirty="0" smtClean="0">
              <a:solidFill>
                <a:schemeClr val="tx1">
                  <a:lumMod val="75000"/>
                  <a:lumOff val="25000"/>
                </a:schemeClr>
              </a:solidFill>
            </a:endParaRPr>
          </a:p>
          <a:p>
            <a:endParaRPr lang="de-DE" sz="1600" dirty="0">
              <a:solidFill>
                <a:schemeClr val="tx1"/>
              </a:solidFill>
            </a:endParaRPr>
          </a:p>
          <a:p>
            <a:endParaRPr lang="de-DE" sz="1600" dirty="0">
              <a:solidFill>
                <a:schemeClr val="tx1"/>
              </a:solidFill>
            </a:endParaRP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pic>
        <p:nvPicPr>
          <p:cNvPr id="8" name="Bild 7" descr="Foto Folie 9.jpg"/>
          <p:cNvPicPr>
            <a:picLocks noChangeAspect="1"/>
          </p:cNvPicPr>
          <p:nvPr/>
        </p:nvPicPr>
        <p:blipFill rotWithShape="1">
          <a:blip r:embed="rId3" cstate="print">
            <a:extLst>
              <a:ext uri="{28A0092B-C50C-407E-A947-70E740481C1C}">
                <a14:useLocalDpi xmlns:a14="http://schemas.microsoft.com/office/drawing/2010/main" val="0"/>
              </a:ext>
            </a:extLst>
          </a:blip>
          <a:srcRect l="13" t="-133" r="9376" b="9143"/>
          <a:stretch/>
        </p:blipFill>
        <p:spPr>
          <a:xfrm>
            <a:off x="5775325" y="1483200"/>
            <a:ext cx="3074379" cy="2049586"/>
          </a:xfrm>
          <a:prstGeom prst="rect">
            <a:avLst/>
          </a:prstGeom>
        </p:spPr>
      </p:pic>
      <p:sp>
        <p:nvSpPr>
          <p:cNvPr id="9" name="Rechteck 8"/>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91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1"/>
          <p:cNvSpPr>
            <a:spLocks/>
          </p:cNvSpPr>
          <p:nvPr/>
        </p:nvSpPr>
        <p:spPr bwMode="auto">
          <a:xfrm>
            <a:off x="477837" y="3433763"/>
            <a:ext cx="2224214" cy="528638"/>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5" name="Freeform 51"/>
          <p:cNvSpPr>
            <a:spLocks/>
          </p:cNvSpPr>
          <p:nvPr/>
        </p:nvSpPr>
        <p:spPr bwMode="auto">
          <a:xfrm>
            <a:off x="480251" y="3078035"/>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4" name="Freeform 51"/>
          <p:cNvSpPr>
            <a:spLocks/>
          </p:cNvSpPr>
          <p:nvPr/>
        </p:nvSpPr>
        <p:spPr bwMode="auto">
          <a:xfrm>
            <a:off x="474536" y="27114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3" name="Freeform 51"/>
          <p:cNvSpPr>
            <a:spLocks/>
          </p:cNvSpPr>
          <p:nvPr/>
        </p:nvSpPr>
        <p:spPr bwMode="auto">
          <a:xfrm>
            <a:off x="474536" y="2346043"/>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13" name="Rechteck 12"/>
          <p:cNvSpPr/>
          <p:nvPr/>
        </p:nvSpPr>
        <p:spPr>
          <a:xfrm>
            <a:off x="468313" y="4841239"/>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68313" y="5201271"/>
            <a:ext cx="8380411"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8313" y="5561311"/>
            <a:ext cx="8380411" cy="288040"/>
          </a:xfrm>
          <a:prstGeom prst="rect">
            <a:avLst/>
          </a:prstGeom>
          <a:solidFill>
            <a:schemeClr val="accent4">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11</a:t>
            </a:r>
            <a:endParaRPr lang="de-DE" dirty="0"/>
          </a:p>
        </p:txBody>
      </p:sp>
      <p:graphicFrame>
        <p:nvGraphicFramePr>
          <p:cNvPr id="12" name="Tabelle 11"/>
          <p:cNvGraphicFramePr>
            <a:graphicFrameLocks noGrp="1"/>
          </p:cNvGraphicFramePr>
          <p:nvPr>
            <p:extLst>
              <p:ext uri="{D42A27DB-BD31-4B8C-83A1-F6EECF244321}">
                <p14:modId xmlns:p14="http://schemas.microsoft.com/office/powerpoint/2010/main" val="3889332983"/>
              </p:ext>
            </p:extLst>
          </p:nvPr>
        </p:nvGraphicFramePr>
        <p:xfrm>
          <a:off x="544105" y="4808839"/>
          <a:ext cx="7935433" cy="1112520"/>
        </p:xfrm>
        <a:graphic>
          <a:graphicData uri="http://schemas.openxmlformats.org/drawingml/2006/table">
            <a:tbl>
              <a:tblPr firstRow="1" bandRow="1">
                <a:tableStyleId>{2D5ABB26-0587-4C30-8999-92F81FD0307C}</a:tableStyleId>
              </a:tblPr>
              <a:tblGrid>
                <a:gridCol w="1152393">
                  <a:extLst>
                    <a:ext uri="{9D8B030D-6E8A-4147-A177-3AD203B41FA5}">
                      <a16:colId xmlns:a16="http://schemas.microsoft.com/office/drawing/2014/main" val="20000"/>
                    </a:ext>
                  </a:extLst>
                </a:gridCol>
                <a:gridCol w="6783040">
                  <a:extLst>
                    <a:ext uri="{9D8B030D-6E8A-4147-A177-3AD203B41FA5}">
                      <a16:colId xmlns:a16="http://schemas.microsoft.com/office/drawing/2014/main" val="20001"/>
                    </a:ext>
                  </a:extLst>
                </a:gridCol>
              </a:tblGrid>
              <a:tr h="370840">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endParaRPr lang="de-DE" sz="1600" b="0" strike="sngStrike"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Realschulabschluss (Mittlerer Bildungsabschluss)</a:t>
                      </a:r>
                    </a:p>
                  </a:txBody>
                  <a:tcPr/>
                </a:tc>
                <a:extLst>
                  <a:ext uri="{0D108BD9-81ED-4DB2-BD59-A6C34878D82A}">
                    <a16:rowId xmlns:a16="http://schemas.microsoft.com/office/drawing/2014/main" val="10002"/>
                  </a:ext>
                </a:extLst>
              </a:tr>
            </a:tbl>
          </a:graphicData>
        </a:graphic>
      </p:graphicFrame>
      <p:sp>
        <p:nvSpPr>
          <p:cNvPr id="62" name="Freeform 51"/>
          <p:cNvSpPr>
            <a:spLocks/>
          </p:cNvSpPr>
          <p:nvPr/>
        </p:nvSpPr>
        <p:spPr bwMode="auto">
          <a:xfrm>
            <a:off x="474536" y="19875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72" name="Rectangle 61"/>
          <p:cNvSpPr>
            <a:spLocks noChangeArrowheads="1"/>
          </p:cNvSpPr>
          <p:nvPr/>
        </p:nvSpPr>
        <p:spPr bwMode="auto">
          <a:xfrm>
            <a:off x="552450" y="2028825"/>
            <a:ext cx="787400"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10</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3" name="Rectangle 62"/>
          <p:cNvSpPr>
            <a:spLocks noChangeArrowheads="1"/>
          </p:cNvSpPr>
          <p:nvPr/>
        </p:nvSpPr>
        <p:spPr bwMode="auto">
          <a:xfrm>
            <a:off x="554038" y="2392363"/>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9</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4" name="Freeform 63"/>
          <p:cNvSpPr>
            <a:spLocks/>
          </p:cNvSpPr>
          <p:nvPr/>
        </p:nvSpPr>
        <p:spPr bwMode="auto">
          <a:xfrm>
            <a:off x="1803400" y="19875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76" name="Rectangle 65"/>
          <p:cNvSpPr>
            <a:spLocks noChangeArrowheads="1"/>
          </p:cNvSpPr>
          <p:nvPr/>
        </p:nvSpPr>
        <p:spPr bwMode="auto">
          <a:xfrm>
            <a:off x="555625" y="2752725"/>
            <a:ext cx="687388"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8</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8" name="Rectangle 67"/>
          <p:cNvSpPr>
            <a:spLocks noChangeArrowheads="1"/>
          </p:cNvSpPr>
          <p:nvPr/>
        </p:nvSpPr>
        <p:spPr bwMode="auto">
          <a:xfrm>
            <a:off x="555625" y="3114675"/>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7</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1" name="Rectangle 70"/>
          <p:cNvSpPr>
            <a:spLocks noChangeArrowheads="1"/>
          </p:cNvSpPr>
          <p:nvPr/>
        </p:nvSpPr>
        <p:spPr bwMode="auto">
          <a:xfrm>
            <a:off x="557213" y="3475038"/>
            <a:ext cx="1133324"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Orientierungs-</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2" name="Rectangle 71"/>
          <p:cNvSpPr>
            <a:spLocks noChangeArrowheads="1"/>
          </p:cNvSpPr>
          <p:nvPr/>
        </p:nvSpPr>
        <p:spPr bwMode="auto">
          <a:xfrm>
            <a:off x="557213" y="3689350"/>
            <a:ext cx="6860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stufe 5/6</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3" name="Freeform 72"/>
          <p:cNvSpPr>
            <a:spLocks/>
          </p:cNvSpPr>
          <p:nvPr/>
        </p:nvSpPr>
        <p:spPr bwMode="auto">
          <a:xfrm>
            <a:off x="1804988" y="3433763"/>
            <a:ext cx="1433513" cy="528638"/>
          </a:xfrm>
          <a:custGeom>
            <a:avLst/>
            <a:gdLst>
              <a:gd name="T0" fmla="*/ 0 w 1501"/>
              <a:gd name="T1" fmla="*/ 0 h 552"/>
              <a:gd name="T2" fmla="*/ 0 w 1501"/>
              <a:gd name="T3" fmla="*/ 0 h 552"/>
              <a:gd name="T4" fmla="*/ 1501 w 1501"/>
              <a:gd name="T5" fmla="*/ 0 h 552"/>
              <a:gd name="T6" fmla="*/ 1501 w 1501"/>
              <a:gd name="T7" fmla="*/ 552 h 552"/>
              <a:gd name="T8" fmla="*/ 0 w 1501"/>
              <a:gd name="T9" fmla="*/ 552 h 552"/>
              <a:gd name="T10" fmla="*/ 0 w 1501"/>
              <a:gd name="T11" fmla="*/ 0 h 552"/>
            </a:gdLst>
            <a:ahLst/>
            <a:cxnLst>
              <a:cxn ang="0">
                <a:pos x="T0" y="T1"/>
              </a:cxn>
              <a:cxn ang="0">
                <a:pos x="T2" y="T3"/>
              </a:cxn>
              <a:cxn ang="0">
                <a:pos x="T4" y="T5"/>
              </a:cxn>
              <a:cxn ang="0">
                <a:pos x="T6" y="T7"/>
              </a:cxn>
              <a:cxn ang="0">
                <a:pos x="T8" y="T9"/>
              </a:cxn>
              <a:cxn ang="0">
                <a:pos x="T10" y="T11"/>
              </a:cxn>
            </a:cxnLst>
            <a:rect l="0" t="0" r="r" b="b"/>
            <a:pathLst>
              <a:path w="1501" h="552">
                <a:moveTo>
                  <a:pt x="0" y="0"/>
                </a:moveTo>
                <a:lnTo>
                  <a:pt x="0" y="0"/>
                </a:lnTo>
                <a:lnTo>
                  <a:pt x="1501" y="0"/>
                </a:lnTo>
                <a:lnTo>
                  <a:pt x="1501" y="552"/>
                </a:lnTo>
                <a:lnTo>
                  <a:pt x="0" y="552"/>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85" name="Freeform 74"/>
          <p:cNvSpPr>
            <a:spLocks/>
          </p:cNvSpPr>
          <p:nvPr/>
        </p:nvSpPr>
        <p:spPr bwMode="auto">
          <a:xfrm>
            <a:off x="2978150" y="1865313"/>
            <a:ext cx="1680368" cy="266700"/>
          </a:xfrm>
          <a:custGeom>
            <a:avLst/>
            <a:gdLst>
              <a:gd name="T0" fmla="*/ 0 w 1766"/>
              <a:gd name="T1" fmla="*/ 0 h 278"/>
              <a:gd name="T2" fmla="*/ 0 w 1766"/>
              <a:gd name="T3" fmla="*/ 0 h 278"/>
              <a:gd name="T4" fmla="*/ 1766 w 1766"/>
              <a:gd name="T5" fmla="*/ 0 h 278"/>
              <a:gd name="T6" fmla="*/ 1766 w 1766"/>
              <a:gd name="T7" fmla="*/ 278 h 278"/>
              <a:gd name="T8" fmla="*/ 0 w 1766"/>
              <a:gd name="T9" fmla="*/ 278 h 278"/>
              <a:gd name="T10" fmla="*/ 0 w 1766"/>
              <a:gd name="T11" fmla="*/ 0 h 278"/>
            </a:gdLst>
            <a:ahLst/>
            <a:cxnLst>
              <a:cxn ang="0">
                <a:pos x="T0" y="T1"/>
              </a:cxn>
              <a:cxn ang="0">
                <a:pos x="T2" y="T3"/>
              </a:cxn>
              <a:cxn ang="0">
                <a:pos x="T4" y="T5"/>
              </a:cxn>
              <a:cxn ang="0">
                <a:pos x="T6" y="T7"/>
              </a:cxn>
              <a:cxn ang="0">
                <a:pos x="T8" y="T9"/>
              </a:cxn>
              <a:cxn ang="0">
                <a:pos x="T10" y="T11"/>
              </a:cxn>
            </a:cxnLst>
            <a:rect l="0" t="0" r="r" b="b"/>
            <a:pathLst>
              <a:path w="1766" h="278">
                <a:moveTo>
                  <a:pt x="0" y="0"/>
                </a:moveTo>
                <a:lnTo>
                  <a:pt x="0" y="0"/>
                </a:lnTo>
                <a:lnTo>
                  <a:pt x="1766" y="0"/>
                </a:lnTo>
                <a:lnTo>
                  <a:pt x="1766" y="278"/>
                </a:lnTo>
                <a:lnTo>
                  <a:pt x="0" y="278"/>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200" dirty="0">
                <a:solidFill>
                  <a:schemeClr val="tx2"/>
                </a:solidFill>
                <a:latin typeface="Arial" pitchFamily="34" charset="0"/>
                <a:cs typeface="Arial" pitchFamily="34" charset="0"/>
              </a:rPr>
              <a:t>Realschulabschluss</a:t>
            </a:r>
            <a:endParaRPr lang="de-DE" altLang="de-DE" sz="1600" dirty="0">
              <a:solidFill>
                <a:schemeClr val="tx2"/>
              </a:solidFill>
              <a:latin typeface="Arial" pitchFamily="34" charset="0"/>
              <a:cs typeface="Arial" pitchFamily="34" charset="0"/>
            </a:endParaRPr>
          </a:p>
        </p:txBody>
      </p:sp>
      <p:sp>
        <p:nvSpPr>
          <p:cNvPr id="86" name="Freeform 75"/>
          <p:cNvSpPr>
            <a:spLocks/>
          </p:cNvSpPr>
          <p:nvPr/>
        </p:nvSpPr>
        <p:spPr bwMode="auto">
          <a:xfrm>
            <a:off x="2754747" y="234763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solidFill>
              <a:schemeClr val="accent3">
                <a:lumMod val="60000"/>
                <a:lumOff val="40000"/>
              </a:schemeClr>
            </a:solid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96" name="Freeform 85"/>
          <p:cNvSpPr>
            <a:spLocks/>
          </p:cNvSpPr>
          <p:nvPr/>
        </p:nvSpPr>
        <p:spPr bwMode="auto">
          <a:xfrm>
            <a:off x="3527426" y="2284413"/>
            <a:ext cx="1685510" cy="265113"/>
          </a:xfrm>
          <a:custGeom>
            <a:avLst/>
            <a:gdLst>
              <a:gd name="T0" fmla="*/ 0 w 1886"/>
              <a:gd name="T1" fmla="*/ 0 h 278"/>
              <a:gd name="T2" fmla="*/ 0 w 1886"/>
              <a:gd name="T3" fmla="*/ 0 h 278"/>
              <a:gd name="T4" fmla="*/ 1886 w 1886"/>
              <a:gd name="T5" fmla="*/ 0 h 278"/>
              <a:gd name="T6" fmla="*/ 1886 w 1886"/>
              <a:gd name="T7" fmla="*/ 278 h 278"/>
              <a:gd name="T8" fmla="*/ 0 w 1886"/>
              <a:gd name="T9" fmla="*/ 278 h 278"/>
              <a:gd name="T10" fmla="*/ 0 w 1886"/>
              <a:gd name="T11" fmla="*/ 0 h 278"/>
            </a:gdLst>
            <a:ahLst/>
            <a:cxnLst>
              <a:cxn ang="0">
                <a:pos x="T0" y="T1"/>
              </a:cxn>
              <a:cxn ang="0">
                <a:pos x="T2" y="T3"/>
              </a:cxn>
              <a:cxn ang="0">
                <a:pos x="T4" y="T5"/>
              </a:cxn>
              <a:cxn ang="0">
                <a:pos x="T6" y="T7"/>
              </a:cxn>
              <a:cxn ang="0">
                <a:pos x="T8" y="T9"/>
              </a:cxn>
              <a:cxn ang="0">
                <a:pos x="T10" y="T11"/>
              </a:cxn>
            </a:cxnLst>
            <a:rect l="0" t="0" r="r" b="b"/>
            <a:pathLst>
              <a:path w="1886" h="278">
                <a:moveTo>
                  <a:pt x="0" y="0"/>
                </a:moveTo>
                <a:lnTo>
                  <a:pt x="0" y="0"/>
                </a:lnTo>
                <a:lnTo>
                  <a:pt x="1886" y="0"/>
                </a:lnTo>
                <a:lnTo>
                  <a:pt x="1886"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r>
              <a:rPr lang="de-DE" altLang="de-DE" sz="1200" dirty="0">
                <a:solidFill>
                  <a:schemeClr val="tx2"/>
                </a:solidFill>
                <a:latin typeface="Arial" pitchFamily="34" charset="0"/>
                <a:cs typeface="Arial" pitchFamily="34" charset="0"/>
              </a:rPr>
              <a:t>Hauptschulabschluss</a:t>
            </a:r>
            <a:endParaRPr lang="de-DE" sz="1200" dirty="0"/>
          </a:p>
        </p:txBody>
      </p:sp>
      <p:sp>
        <p:nvSpPr>
          <p:cNvPr id="102" name="Freeform 91"/>
          <p:cNvSpPr>
            <a:spLocks/>
          </p:cNvSpPr>
          <p:nvPr/>
        </p:nvSpPr>
        <p:spPr bwMode="auto">
          <a:xfrm>
            <a:off x="2792178" y="1714251"/>
            <a:ext cx="157163" cy="492125"/>
          </a:xfrm>
          <a:custGeom>
            <a:avLst/>
            <a:gdLst>
              <a:gd name="T0" fmla="*/ 2 w 165"/>
              <a:gd name="T1" fmla="*/ 0 h 514"/>
              <a:gd name="T2" fmla="*/ 2 w 165"/>
              <a:gd name="T3" fmla="*/ 0 h 514"/>
              <a:gd name="T4" fmla="*/ 165 w 165"/>
              <a:gd name="T5" fmla="*/ 257 h 514"/>
              <a:gd name="T6" fmla="*/ 2 w 165"/>
              <a:gd name="T7" fmla="*/ 514 h 514"/>
              <a:gd name="T8" fmla="*/ 0 w 165"/>
              <a:gd name="T9" fmla="*/ 514 h 514"/>
              <a:gd name="T10" fmla="*/ 0 w 165"/>
              <a:gd name="T11" fmla="*/ 0 h 514"/>
              <a:gd name="T12" fmla="*/ 2 w 16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165" h="514">
                <a:moveTo>
                  <a:pt x="2" y="0"/>
                </a:moveTo>
                <a:lnTo>
                  <a:pt x="2" y="0"/>
                </a:lnTo>
                <a:lnTo>
                  <a:pt x="165" y="257"/>
                </a:lnTo>
                <a:lnTo>
                  <a:pt x="2" y="514"/>
                </a:lnTo>
                <a:lnTo>
                  <a:pt x="0" y="514"/>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93"/>
          <p:cNvSpPr>
            <a:spLocks/>
          </p:cNvSpPr>
          <p:nvPr/>
        </p:nvSpPr>
        <p:spPr bwMode="auto">
          <a:xfrm>
            <a:off x="3324749" y="2255655"/>
            <a:ext cx="157163" cy="493713"/>
          </a:xfrm>
          <a:custGeom>
            <a:avLst/>
            <a:gdLst>
              <a:gd name="T0" fmla="*/ 2 w 164"/>
              <a:gd name="T1" fmla="*/ 0 h 515"/>
              <a:gd name="T2" fmla="*/ 2 w 164"/>
              <a:gd name="T3" fmla="*/ 0 h 515"/>
              <a:gd name="T4" fmla="*/ 164 w 164"/>
              <a:gd name="T5" fmla="*/ 257 h 515"/>
              <a:gd name="T6" fmla="*/ 2 w 164"/>
              <a:gd name="T7" fmla="*/ 515 h 515"/>
              <a:gd name="T8" fmla="*/ 0 w 164"/>
              <a:gd name="T9" fmla="*/ 515 h 515"/>
              <a:gd name="T10" fmla="*/ 0 w 164"/>
              <a:gd name="T11" fmla="*/ 0 h 515"/>
              <a:gd name="T12" fmla="*/ 2 w 164"/>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164" h="515">
                <a:moveTo>
                  <a:pt x="2" y="0"/>
                </a:moveTo>
                <a:lnTo>
                  <a:pt x="2" y="0"/>
                </a:lnTo>
                <a:lnTo>
                  <a:pt x="164" y="257"/>
                </a:lnTo>
                <a:lnTo>
                  <a:pt x="2" y="515"/>
                </a:lnTo>
                <a:lnTo>
                  <a:pt x="0" y="515"/>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63"/>
          <p:cNvSpPr>
            <a:spLocks/>
          </p:cNvSpPr>
          <p:nvPr/>
        </p:nvSpPr>
        <p:spPr bwMode="auto">
          <a:xfrm>
            <a:off x="1805305" y="234950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08" name="Freeform 63"/>
          <p:cNvSpPr>
            <a:spLocks/>
          </p:cNvSpPr>
          <p:nvPr/>
        </p:nvSpPr>
        <p:spPr bwMode="auto">
          <a:xfrm>
            <a:off x="1809115" y="27114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09" name="Freeform 63"/>
          <p:cNvSpPr>
            <a:spLocks/>
          </p:cNvSpPr>
          <p:nvPr/>
        </p:nvSpPr>
        <p:spPr bwMode="auto">
          <a:xfrm>
            <a:off x="1809115" y="3071495"/>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11" name="Freeform 75"/>
          <p:cNvSpPr>
            <a:spLocks/>
          </p:cNvSpPr>
          <p:nvPr/>
        </p:nvSpPr>
        <p:spPr bwMode="auto">
          <a:xfrm>
            <a:off x="2770188" y="270510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112" name="Freeform 75"/>
          <p:cNvSpPr>
            <a:spLocks/>
          </p:cNvSpPr>
          <p:nvPr/>
        </p:nvSpPr>
        <p:spPr bwMode="auto">
          <a:xfrm>
            <a:off x="2775903" y="3065462"/>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grpSp>
        <p:nvGrpSpPr>
          <p:cNvPr id="7" name="Gruppieren 6"/>
          <p:cNvGrpSpPr/>
          <p:nvPr/>
        </p:nvGrpSpPr>
        <p:grpSpPr>
          <a:xfrm>
            <a:off x="5794661" y="1842852"/>
            <a:ext cx="132221" cy="1286693"/>
            <a:chOff x="5794661" y="1629492"/>
            <a:chExt cx="132221" cy="1286693"/>
          </a:xfrm>
          <a:solidFill>
            <a:schemeClr val="accent3">
              <a:lumMod val="60000"/>
              <a:lumOff val="40000"/>
            </a:schemeClr>
          </a:solidFill>
        </p:grpSpPr>
        <p:sp>
          <p:nvSpPr>
            <p:cNvPr id="21" name="Richtungspfeil 20"/>
            <p:cNvSpPr/>
            <p:nvPr/>
          </p:nvSpPr>
          <p:spPr>
            <a:xfrm>
              <a:off x="5794661" y="1629492"/>
              <a:ext cx="122680" cy="380353"/>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8" name="Richtungspfeil 47"/>
            <p:cNvSpPr/>
            <p:nvPr/>
          </p:nvSpPr>
          <p:spPr>
            <a:xfrm>
              <a:off x="5871414" y="19930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Richtungspfeil 48"/>
            <p:cNvSpPr/>
            <p:nvPr/>
          </p:nvSpPr>
          <p:spPr>
            <a:xfrm>
              <a:off x="5863794" y="27169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4" name="AutoShape 3"/>
          <p:cNvSpPr>
            <a:spLocks noChangeAspect="1" noChangeArrowheads="1" noTextEdit="1"/>
          </p:cNvSpPr>
          <p:nvPr/>
        </p:nvSpPr>
        <p:spPr bwMode="auto">
          <a:xfrm>
            <a:off x="477837" y="4027488"/>
            <a:ext cx="17732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p:cNvSpPr>
            <a:spLocks/>
          </p:cNvSpPr>
          <p:nvPr/>
        </p:nvSpPr>
        <p:spPr bwMode="auto">
          <a:xfrm>
            <a:off x="460819" y="4070414"/>
            <a:ext cx="1963293" cy="200025"/>
          </a:xfrm>
          <a:custGeom>
            <a:avLst/>
            <a:gdLst>
              <a:gd name="T0" fmla="*/ 0 w 2361"/>
              <a:gd name="T1" fmla="*/ 0 h 279"/>
              <a:gd name="T2" fmla="*/ 0 w 2361"/>
              <a:gd name="T3" fmla="*/ 0 h 279"/>
              <a:gd name="T4" fmla="*/ 2361 w 2361"/>
              <a:gd name="T5" fmla="*/ 0 h 279"/>
              <a:gd name="T6" fmla="*/ 2361 w 2361"/>
              <a:gd name="T7" fmla="*/ 279 h 279"/>
              <a:gd name="T8" fmla="*/ 0 w 2361"/>
              <a:gd name="T9" fmla="*/ 279 h 279"/>
              <a:gd name="T10" fmla="*/ 0 w 2361"/>
              <a:gd name="T11" fmla="*/ 0 h 279"/>
            </a:gdLst>
            <a:ahLst/>
            <a:cxnLst>
              <a:cxn ang="0">
                <a:pos x="T0" y="T1"/>
              </a:cxn>
              <a:cxn ang="0">
                <a:pos x="T2" y="T3"/>
              </a:cxn>
              <a:cxn ang="0">
                <a:pos x="T4" y="T5"/>
              </a:cxn>
              <a:cxn ang="0">
                <a:pos x="T6" y="T7"/>
              </a:cxn>
              <a:cxn ang="0">
                <a:pos x="T8" y="T9"/>
              </a:cxn>
              <a:cxn ang="0">
                <a:pos x="T10" y="T11"/>
              </a:cxn>
            </a:cxnLst>
            <a:rect l="0" t="0" r="r" b="b"/>
            <a:pathLst>
              <a:path w="2361" h="279">
                <a:moveTo>
                  <a:pt x="0" y="0"/>
                </a:moveTo>
                <a:lnTo>
                  <a:pt x="0" y="0"/>
                </a:lnTo>
                <a:lnTo>
                  <a:pt x="2361" y="0"/>
                </a:lnTo>
                <a:lnTo>
                  <a:pt x="2361"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M </a:t>
            </a:r>
            <a:r>
              <a:rPr lang="de-DE" altLang="de-DE" sz="1100" dirty="0" smtClean="0">
                <a:solidFill>
                  <a:srgbClr val="FEFEFE"/>
                </a:solidFill>
                <a:latin typeface="Arial" pitchFamily="34" charset="0"/>
                <a:cs typeface="Arial" pitchFamily="34" charset="0"/>
              </a:rPr>
              <a:t>(mittleres </a:t>
            </a:r>
            <a:r>
              <a:rPr lang="de-DE" altLang="de-DE" sz="1100" dirty="0">
                <a:solidFill>
                  <a:srgbClr val="FEFEFE"/>
                </a:solidFill>
                <a:latin typeface="Arial" pitchFamily="34" charset="0"/>
                <a:cs typeface="Arial" pitchFamily="34" charset="0"/>
              </a:rPr>
              <a:t>Niveau)</a:t>
            </a:r>
            <a:endParaRPr lang="de-DE" altLang="de-DE" dirty="0">
              <a:latin typeface="Arial" pitchFamily="34" charset="0"/>
              <a:cs typeface="Arial" pitchFamily="34" charset="0"/>
            </a:endParaRPr>
          </a:p>
        </p:txBody>
      </p:sp>
      <p:sp>
        <p:nvSpPr>
          <p:cNvPr id="8" name="Freeform 7"/>
          <p:cNvSpPr>
            <a:spLocks/>
          </p:cNvSpPr>
          <p:nvPr/>
        </p:nvSpPr>
        <p:spPr bwMode="auto">
          <a:xfrm>
            <a:off x="474536" y="4343146"/>
            <a:ext cx="1941276" cy="200025"/>
          </a:xfrm>
          <a:custGeom>
            <a:avLst/>
            <a:gdLst>
              <a:gd name="T0" fmla="*/ 0 w 2369"/>
              <a:gd name="T1" fmla="*/ 0 h 278"/>
              <a:gd name="T2" fmla="*/ 0 w 2369"/>
              <a:gd name="T3" fmla="*/ 0 h 278"/>
              <a:gd name="T4" fmla="*/ 2369 w 2369"/>
              <a:gd name="T5" fmla="*/ 0 h 278"/>
              <a:gd name="T6" fmla="*/ 2369 w 2369"/>
              <a:gd name="T7" fmla="*/ 278 h 278"/>
              <a:gd name="T8" fmla="*/ 0 w 2369"/>
              <a:gd name="T9" fmla="*/ 278 h 278"/>
              <a:gd name="T10" fmla="*/ 0 w 2369"/>
              <a:gd name="T11" fmla="*/ 0 h 278"/>
            </a:gdLst>
            <a:ahLst/>
            <a:cxnLst>
              <a:cxn ang="0">
                <a:pos x="T0" y="T1"/>
              </a:cxn>
              <a:cxn ang="0">
                <a:pos x="T2" y="T3"/>
              </a:cxn>
              <a:cxn ang="0">
                <a:pos x="T4" y="T5"/>
              </a:cxn>
              <a:cxn ang="0">
                <a:pos x="T6" y="T7"/>
              </a:cxn>
              <a:cxn ang="0">
                <a:pos x="T8" y="T9"/>
              </a:cxn>
              <a:cxn ang="0">
                <a:pos x="T10" y="T11"/>
              </a:cxn>
            </a:cxnLst>
            <a:rect l="0" t="0" r="r" b="b"/>
            <a:pathLst>
              <a:path w="2369" h="278">
                <a:moveTo>
                  <a:pt x="0" y="0"/>
                </a:moveTo>
                <a:lnTo>
                  <a:pt x="0" y="0"/>
                </a:lnTo>
                <a:lnTo>
                  <a:pt x="2369" y="0"/>
                </a:lnTo>
                <a:lnTo>
                  <a:pt x="2369"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G </a:t>
            </a:r>
            <a:r>
              <a:rPr lang="de-DE" altLang="de-DE" sz="1100" dirty="0" smtClean="0">
                <a:solidFill>
                  <a:srgbClr val="FEFEFE"/>
                </a:solidFill>
                <a:latin typeface="Arial" pitchFamily="34" charset="0"/>
                <a:cs typeface="Arial" pitchFamily="34" charset="0"/>
              </a:rPr>
              <a:t>(grundlegendes </a:t>
            </a:r>
            <a:r>
              <a:rPr lang="de-DE" altLang="de-DE" sz="1100" dirty="0">
                <a:solidFill>
                  <a:srgbClr val="FEFEFE"/>
                </a:solidFill>
                <a:latin typeface="Arial" pitchFamily="34" charset="0"/>
                <a:cs typeface="Arial" pitchFamily="34" charset="0"/>
              </a:rPr>
              <a:t>Niveau)</a:t>
            </a:r>
            <a:endParaRPr lang="de-DE" altLang="de-DE" dirty="0">
              <a:latin typeface="Arial" pitchFamily="34" charset="0"/>
              <a:cs typeface="Arial" pitchFamily="34" charset="0"/>
            </a:endParaRPr>
          </a:p>
        </p:txBody>
      </p:sp>
      <p:sp>
        <p:nvSpPr>
          <p:cNvPr id="47" name="Abgerundetes Rechteck 46"/>
          <p:cNvSpPr/>
          <p:nvPr/>
        </p:nvSpPr>
        <p:spPr>
          <a:xfrm>
            <a:off x="5864795" y="3984909"/>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smtClean="0">
                <a:solidFill>
                  <a:schemeClr val="tx1">
                    <a:lumMod val="75000"/>
                    <a:lumOff val="25000"/>
                  </a:schemeClr>
                </a:solidFill>
                <a:latin typeface="Arial"/>
                <a:cs typeface="Arial"/>
              </a:rPr>
              <a:t>Wahlfach Informatik ab Klasse 8 </a:t>
            </a:r>
          </a:p>
        </p:txBody>
      </p:sp>
      <p:sp>
        <p:nvSpPr>
          <p:cNvPr id="50" name="Richtungspfeil 49"/>
          <p:cNvSpPr/>
          <p:nvPr/>
        </p:nvSpPr>
        <p:spPr>
          <a:xfrm>
            <a:off x="5796588" y="3969433"/>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1" name="Abgerundetes Rechteck 50"/>
          <p:cNvSpPr/>
          <p:nvPr/>
        </p:nvSpPr>
        <p:spPr>
          <a:xfrm>
            <a:off x="5866020" y="1842852"/>
            <a:ext cx="3216466" cy="2070844"/>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Wahlpflichtfächer </a:t>
            </a:r>
          </a:p>
          <a:p>
            <a:pPr lvl="0"/>
            <a:endParaRPr lang="de-DE" sz="2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ab Klasse 6</a:t>
            </a:r>
          </a:p>
          <a:p>
            <a:pPr marL="285750" indent="-285750">
              <a:buFont typeface="Arial"/>
              <a:buChar char="•"/>
            </a:pPr>
            <a:r>
              <a:rPr lang="de-DE" sz="1600" dirty="0" smtClean="0">
                <a:solidFill>
                  <a:schemeClr val="tx1">
                    <a:lumMod val="75000"/>
                    <a:lumOff val="25000"/>
                  </a:schemeClr>
                </a:solidFill>
                <a:latin typeface="Arial"/>
                <a:cs typeface="Arial"/>
              </a:rPr>
              <a:t>zweite Fremdsprache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(i. d. R. Französisch)</a:t>
            </a:r>
          </a:p>
          <a:p>
            <a:r>
              <a:rPr lang="de-DE" sz="1600" dirty="0" smtClean="0">
                <a:solidFill>
                  <a:schemeClr val="tx1">
                    <a:lumMod val="75000"/>
                    <a:lumOff val="25000"/>
                  </a:schemeClr>
                </a:solidFill>
                <a:latin typeface="Arial"/>
                <a:cs typeface="Arial"/>
              </a:rPr>
              <a:t>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a:t>
            </a:r>
            <a:r>
              <a:rPr lang="de-DE" sz="1600" dirty="0" smtClean="0">
                <a:solidFill>
                  <a:schemeClr val="tx1">
                    <a:lumMod val="75000"/>
                    <a:lumOff val="25000"/>
                  </a:schemeClr>
                </a:solidFill>
                <a:latin typeface="Arial"/>
                <a:cs typeface="Arial"/>
              </a:rPr>
              <a:t>,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Soziales </a:t>
            </a:r>
            <a:r>
              <a:rPr lang="de-DE" sz="1600" dirty="0">
                <a:solidFill>
                  <a:schemeClr val="tx1">
                    <a:lumMod val="75000"/>
                    <a:lumOff val="25000"/>
                  </a:schemeClr>
                </a:solidFill>
                <a:latin typeface="Arial"/>
                <a:cs typeface="Arial"/>
              </a:rPr>
              <a:t>(AES)</a:t>
            </a:r>
          </a:p>
        </p:txBody>
      </p:sp>
      <p:sp>
        <p:nvSpPr>
          <p:cNvPr id="43"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sp>
        <p:nvSpPr>
          <p:cNvPr id="44" name="Rechteck 43"/>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307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385496" y="2585056"/>
            <a:ext cx="5950526" cy="2556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12</a:t>
            </a:r>
            <a:endParaRPr lang="de-DE" dirty="0"/>
          </a:p>
        </p:txBody>
      </p:sp>
      <p:sp>
        <p:nvSpPr>
          <p:cNvPr id="12" name="Abgerundetes Rechteck 11"/>
          <p:cNvSpPr/>
          <p:nvPr/>
        </p:nvSpPr>
        <p:spPr>
          <a:xfrm>
            <a:off x="1711977" y="2701505"/>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a:t>
            </a:r>
            <a:endParaRPr lang="de-DE" sz="1600" dirty="0">
              <a:solidFill>
                <a:schemeClr val="tx1">
                  <a:lumMod val="75000"/>
                  <a:lumOff val="25000"/>
                </a:schemeClr>
              </a:solidFill>
              <a:latin typeface="Arial"/>
              <a:cs typeface="Arial"/>
            </a:endParaRPr>
          </a:p>
        </p:txBody>
      </p:sp>
      <p:sp>
        <p:nvSpPr>
          <p:cNvPr id="13" name="Abgerundetes Rechteck 12"/>
          <p:cNvSpPr/>
          <p:nvPr/>
        </p:nvSpPr>
        <p:spPr>
          <a:xfrm>
            <a:off x="1711978" y="3496533"/>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4" name="Abgerundetes Rechteck 13"/>
          <p:cNvSpPr/>
          <p:nvPr/>
        </p:nvSpPr>
        <p:spPr>
          <a:xfrm>
            <a:off x="1711979" y="4581375"/>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2" name="Rechteck 1"/>
          <p:cNvSpPr/>
          <p:nvPr/>
        </p:nvSpPr>
        <p:spPr>
          <a:xfrm>
            <a:off x="411131" y="1783451"/>
            <a:ext cx="4104457"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Wahlpflichtfächer/Wahlfach Informatik </a:t>
            </a:r>
          </a:p>
        </p:txBody>
      </p:sp>
      <p:sp>
        <p:nvSpPr>
          <p:cNvPr id="11"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sp>
        <p:nvSpPr>
          <p:cNvPr id="15" name="Rechteck 14"/>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3143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13</a:t>
            </a:r>
            <a:endParaRPr lang="de-DE" dirty="0"/>
          </a:p>
        </p:txBody>
      </p:sp>
      <p:sp>
        <p:nvSpPr>
          <p:cNvPr id="8" name="Inhaltsplatzhalter 1"/>
          <p:cNvSpPr>
            <a:spLocks noGrp="1"/>
          </p:cNvSpPr>
          <p:nvPr>
            <p:ph idx="1"/>
          </p:nvPr>
        </p:nvSpPr>
        <p:spPr>
          <a:xfrm>
            <a:off x="478086" y="1755272"/>
            <a:ext cx="8435281" cy="417668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smtClean="0">
                <a:solidFill>
                  <a:schemeClr val="tx1">
                    <a:lumMod val="75000"/>
                    <a:lumOff val="25000"/>
                  </a:schemeClr>
                </a:solidFill>
                <a:latin typeface="Arial"/>
                <a:cs typeface="Arial"/>
              </a:rPr>
              <a:t>8-jähriger Bildungsgang zum Abitur </a:t>
            </a:r>
          </a:p>
          <a:p>
            <a:pPr marL="109728" indent="0">
              <a:buNone/>
            </a:pPr>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    </a:t>
            </a:r>
          </a:p>
          <a:p>
            <a:r>
              <a:rPr lang="de-DE" sz="1600" dirty="0" smtClean="0">
                <a:solidFill>
                  <a:schemeClr val="tx1">
                    <a:lumMod val="75000"/>
                    <a:lumOff val="25000"/>
                  </a:schemeClr>
                </a:solidFill>
                <a:latin typeface="Arial"/>
                <a:cs typeface="Arial"/>
              </a:rPr>
              <a:t>breite </a:t>
            </a:r>
            <a:r>
              <a:rPr lang="de-DE" sz="1600" dirty="0">
                <a:solidFill>
                  <a:schemeClr val="tx1">
                    <a:lumMod val="75000"/>
                    <a:lumOff val="25000"/>
                  </a:schemeClr>
                </a:solidFill>
                <a:latin typeface="Arial"/>
                <a:cs typeface="Arial"/>
              </a:rPr>
              <a:t>und vertiefte Allgemeinbildung </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Förderung der Fähigkeiten</a:t>
            </a:r>
          </a:p>
          <a:p>
            <a:pPr lvl="1">
              <a:buFont typeface="Symbol" charset="2"/>
              <a:buChar char="-"/>
            </a:pPr>
            <a:r>
              <a:rPr lang="de-DE" sz="1600" dirty="0" smtClean="0">
                <a:solidFill>
                  <a:schemeClr val="tx1">
                    <a:lumMod val="75000"/>
                    <a:lumOff val="25000"/>
                  </a:schemeClr>
                </a:solidFill>
                <a:latin typeface="Arial"/>
                <a:cs typeface="Arial"/>
              </a:rPr>
              <a:t>theoretische </a:t>
            </a:r>
            <a:r>
              <a:rPr lang="de-DE" sz="1600" dirty="0">
                <a:solidFill>
                  <a:schemeClr val="tx1">
                    <a:lumMod val="75000"/>
                    <a:lumOff val="25000"/>
                  </a:schemeClr>
                </a:solidFill>
                <a:latin typeface="Arial"/>
                <a:cs typeface="Arial"/>
              </a:rPr>
              <a:t>E</a:t>
            </a:r>
            <a:r>
              <a:rPr lang="de-DE" sz="1600" dirty="0" smtClean="0">
                <a:solidFill>
                  <a:schemeClr val="tx1">
                    <a:lumMod val="75000"/>
                    <a:lumOff val="25000"/>
                  </a:schemeClr>
                </a:solidFill>
                <a:latin typeface="Arial"/>
                <a:cs typeface="Arial"/>
              </a:rPr>
              <a:t>rkenntnisse nachzuvollziehen</a:t>
            </a:r>
          </a:p>
          <a:p>
            <a:pPr lvl="1">
              <a:buFont typeface="Symbol" charset="2"/>
              <a:buChar char="-"/>
            </a:pPr>
            <a:r>
              <a:rPr lang="de-DE" sz="1600" dirty="0" smtClean="0">
                <a:solidFill>
                  <a:schemeClr val="tx1">
                    <a:lumMod val="75000"/>
                    <a:lumOff val="25000"/>
                  </a:schemeClr>
                </a:solidFill>
                <a:latin typeface="Arial"/>
                <a:cs typeface="Arial"/>
              </a:rPr>
              <a:t>schwierige Sachverhalte geistig zu durchdringen</a:t>
            </a:r>
          </a:p>
          <a:p>
            <a:pPr lvl="1">
              <a:buFont typeface="Symbol" charset="2"/>
              <a:buChar char="-"/>
            </a:pPr>
            <a:r>
              <a:rPr lang="de-DE" sz="1600" dirty="0" smtClean="0">
                <a:solidFill>
                  <a:schemeClr val="tx1">
                    <a:lumMod val="75000"/>
                    <a:lumOff val="25000"/>
                  </a:schemeClr>
                </a:solidFill>
                <a:latin typeface="Arial"/>
                <a:cs typeface="Arial"/>
              </a:rPr>
              <a:t>vielschichtige Zusammenhänge zu durchschauen</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Vermittlung historischer, künstlerischer und geistiger Traditionen unserer Kultur</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Ausbildung in mehreren Sprachen</a:t>
            </a:r>
            <a:r>
              <a:rPr lang="de-DE" sz="1600" dirty="0" smtClean="0">
                <a:solidFill>
                  <a:schemeClr val="tx1">
                    <a:lumMod val="75000"/>
                    <a:lumOff val="25000"/>
                  </a:schemeClr>
                </a:solidFill>
                <a:latin typeface="Arial"/>
                <a:cs typeface="Arial"/>
              </a:rPr>
              <a:t>, in Mathematik, </a:t>
            </a:r>
            <a:r>
              <a:rPr lang="de-DE" sz="1600" dirty="0">
                <a:solidFill>
                  <a:schemeClr val="tx1">
                    <a:lumMod val="75000"/>
                    <a:lumOff val="25000"/>
                  </a:schemeClr>
                </a:solidFill>
                <a:latin typeface="Arial"/>
                <a:cs typeface="Arial"/>
              </a:rPr>
              <a:t>Natur- und Geisteswissenschaften sowie im </a:t>
            </a:r>
            <a:r>
              <a:rPr lang="de-DE" sz="1600" dirty="0" smtClean="0">
                <a:solidFill>
                  <a:schemeClr val="tx1">
                    <a:lumMod val="75000"/>
                    <a:lumOff val="25000"/>
                  </a:schemeClr>
                </a:solidFill>
                <a:latin typeface="Arial"/>
                <a:cs typeface="Arial"/>
              </a:rPr>
              <a:t>musisch-ästhetischen Bereich</a:t>
            </a:r>
            <a:endParaRPr lang="de-DE" sz="1600" dirty="0">
              <a:solidFill>
                <a:schemeClr val="tx1">
                  <a:lumMod val="75000"/>
                  <a:lumOff val="25000"/>
                </a:schemeClr>
              </a:solidFill>
              <a:latin typeface="Arial"/>
              <a:cs typeface="Arial"/>
            </a:endParaRPr>
          </a:p>
          <a:p>
            <a:endParaRPr lang="de-DE" sz="1600" dirty="0">
              <a:solidFill>
                <a:schemeClr val="tx1"/>
              </a:solidFill>
              <a:latin typeface="Garamond"/>
              <a:cs typeface="Garamond"/>
            </a:endParaRPr>
          </a:p>
          <a:p>
            <a:endParaRPr lang="de-DE" sz="1600" dirty="0">
              <a:solidFill>
                <a:schemeClr val="tx1"/>
              </a:solidFill>
            </a:endParaRPr>
          </a:p>
          <a:p>
            <a:endParaRPr lang="de-DE" sz="1800" dirty="0">
              <a:solidFill>
                <a:schemeClr val="tx1"/>
              </a:solidFill>
            </a:endParaRPr>
          </a:p>
          <a:p>
            <a:endParaRPr lang="de-DE" sz="18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Das </a:t>
            </a:r>
            <a:r>
              <a:rPr lang="de-DE" sz="3000" dirty="0" smtClean="0">
                <a:latin typeface="Arial" panose="020B0604020202020204" pitchFamily="34" charset="0"/>
                <a:cs typeface="Arial" panose="020B0604020202020204" pitchFamily="34" charset="0"/>
              </a:rPr>
              <a:t>Gymnasium</a:t>
            </a:r>
            <a:endParaRPr lang="de-DE" sz="3000" dirty="0">
              <a:latin typeface="Arial" panose="020B0604020202020204" pitchFamily="34" charset="0"/>
              <a:cs typeface="Arial" panose="020B0604020202020204" pitchFamily="34" charset="0"/>
            </a:endParaRPr>
          </a:p>
        </p:txBody>
      </p:sp>
      <p:pic>
        <p:nvPicPr>
          <p:cNvPr id="4" name="Bild 3" descr="Foto Folie 11.JPG"/>
          <p:cNvPicPr>
            <a:picLocks noChangeAspect="1"/>
          </p:cNvPicPr>
          <p:nvPr/>
        </p:nvPicPr>
        <p:blipFill rotWithShape="1">
          <a:blip r:embed="rId3" cstate="print">
            <a:extLst>
              <a:ext uri="{28A0092B-C50C-407E-A947-70E740481C1C}">
                <a14:useLocalDpi xmlns:a14="http://schemas.microsoft.com/office/drawing/2010/main" val="0"/>
              </a:ext>
            </a:extLst>
          </a:blip>
          <a:srcRect r="-539"/>
          <a:stretch/>
        </p:blipFill>
        <p:spPr>
          <a:xfrm>
            <a:off x="5789915" y="1484782"/>
            <a:ext cx="3078000" cy="2052228"/>
          </a:xfrm>
          <a:prstGeom prst="rect">
            <a:avLst/>
          </a:prstGeom>
        </p:spPr>
      </p:pic>
      <p:sp>
        <p:nvSpPr>
          <p:cNvPr id="12" name="Rechteck 11"/>
          <p:cNvSpPr/>
          <p:nvPr/>
        </p:nvSpPr>
        <p:spPr>
          <a:xfrm>
            <a:off x="468313" y="1484784"/>
            <a:ext cx="8382000"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96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468313" y="4689467"/>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8313" y="5049507"/>
            <a:ext cx="8380411"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smtClean="0">
                <a:solidFill>
                  <a:srgbClr val="C9C9C9">
                    <a:lumMod val="50000"/>
                  </a:srgbClr>
                </a:solidFill>
              </a:rPr>
              <a:t>Folie 14</a:t>
            </a:r>
            <a:endParaRPr lang="de-DE" dirty="0">
              <a:solidFill>
                <a:srgbClr val="C9C9C9">
                  <a:lumMod val="50000"/>
                </a:srgbClr>
              </a:solidFill>
            </a:endParaRPr>
          </a:p>
        </p:txBody>
      </p:sp>
      <p:sp>
        <p:nvSpPr>
          <p:cNvPr id="7" name="Inhaltsplatzhalter 1"/>
          <p:cNvSpPr>
            <a:spLocks noGrp="1"/>
          </p:cNvSpPr>
          <p:nvPr>
            <p:ph idx="1"/>
          </p:nvPr>
        </p:nvSpPr>
        <p:spPr>
          <a:xfrm>
            <a:off x="484636" y="1762376"/>
            <a:ext cx="4464496" cy="2664098"/>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rmAutofit/>
          </a:bodyPr>
          <a:lstStyle/>
          <a:p>
            <a:pPr>
              <a:lnSpc>
                <a:spcPct val="120000"/>
              </a:lnSpc>
              <a:buFont typeface="Arial"/>
              <a:buChar char="•"/>
            </a:pPr>
            <a:r>
              <a:rPr lang="de-DE" sz="1600" dirty="0" smtClean="0">
                <a:solidFill>
                  <a:schemeClr val="tx1">
                    <a:lumMod val="75000"/>
                    <a:lumOff val="25000"/>
                  </a:schemeClr>
                </a:solidFill>
                <a:latin typeface="Arial"/>
                <a:cs typeface="Arial"/>
              </a:rPr>
              <a:t>„</a:t>
            </a:r>
            <a:r>
              <a:rPr lang="de-DE" sz="1600" dirty="0">
                <a:solidFill>
                  <a:schemeClr val="tx1">
                    <a:lumMod val="75000"/>
                    <a:lumOff val="25000"/>
                  </a:schemeClr>
                </a:solidFill>
                <a:latin typeface="Arial"/>
                <a:cs typeface="Arial"/>
              </a:rPr>
              <a:t>Gut ankommen </a:t>
            </a:r>
            <a:r>
              <a:rPr lang="de-DE" sz="1600" dirty="0" smtClean="0">
                <a:solidFill>
                  <a:schemeClr val="tx1">
                    <a:lumMod val="75000"/>
                    <a:lumOff val="25000"/>
                  </a:schemeClr>
                </a:solidFill>
                <a:latin typeface="Arial"/>
                <a:cs typeface="Arial"/>
              </a:rPr>
              <a:t>am Gymnasium“</a:t>
            </a:r>
          </a:p>
          <a:p>
            <a:pPr>
              <a:lnSpc>
                <a:spcPct val="120000"/>
              </a:lnSpc>
              <a:buFont typeface="Arial"/>
              <a:buChar char="•"/>
            </a:pPr>
            <a:endParaRPr lang="de-DE" sz="1600" dirty="0" smtClean="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ezielte, individuelle Förderung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in Klasse 5</a:t>
            </a:r>
          </a:p>
          <a:p>
            <a:pPr>
              <a:lnSpc>
                <a:spcPct val="120000"/>
              </a:lnSpc>
              <a:buFont typeface="Arial"/>
              <a:buChar char="•"/>
            </a:pPr>
            <a:endParaRPr lang="de-DE" sz="1600" dirty="0" smtClean="0">
              <a:solidFill>
                <a:schemeClr val="tx1">
                  <a:lumMod val="75000"/>
                  <a:lumOff val="25000"/>
                </a:schemeClr>
              </a:solidFill>
              <a:latin typeface="Arial"/>
              <a:cs typeface="Arial"/>
            </a:endParaRPr>
          </a:p>
          <a:p>
            <a:pPr>
              <a:lnSpc>
                <a:spcPct val="120000"/>
              </a:lnSpc>
              <a:buFont typeface="Arial"/>
              <a:buChar char="•"/>
            </a:pPr>
            <a:r>
              <a:rPr lang="de-DE" sz="1600" dirty="0" smtClean="0">
                <a:solidFill>
                  <a:schemeClr val="tx1">
                    <a:lumMod val="75000"/>
                    <a:lumOff val="25000"/>
                  </a:schemeClr>
                </a:solidFill>
                <a:latin typeface="Arial"/>
                <a:cs typeface="Arial"/>
              </a:rPr>
              <a:t>zweite Fremdsprache ab </a:t>
            </a:r>
            <a:r>
              <a:rPr lang="de-DE" sz="1600" dirty="0">
                <a:solidFill>
                  <a:schemeClr val="tx1">
                    <a:lumMod val="75000"/>
                    <a:lumOff val="25000"/>
                  </a:schemeClr>
                </a:solidFill>
                <a:latin typeface="Arial"/>
                <a:cs typeface="Arial"/>
              </a:rPr>
              <a:t>Klasse </a:t>
            </a:r>
            <a:r>
              <a:rPr lang="de-DE" sz="1600" dirty="0" smtClean="0">
                <a:solidFill>
                  <a:schemeClr val="tx1">
                    <a:lumMod val="75000"/>
                    <a:lumOff val="25000"/>
                  </a:schemeClr>
                </a:solidFill>
                <a:latin typeface="Arial"/>
                <a:cs typeface="Arial"/>
              </a:rPr>
              <a:t>6 verpflichtend</a:t>
            </a:r>
          </a:p>
          <a:p>
            <a:pPr marL="109728" indent="0">
              <a:buNone/>
            </a:pPr>
            <a:endParaRPr lang="de-DE" sz="1600" dirty="0" smtClean="0">
              <a:solidFill>
                <a:schemeClr val="tx1">
                  <a:lumMod val="75000"/>
                  <a:lumOff val="25000"/>
                </a:schemeClr>
              </a:solidFill>
            </a:endParaRPr>
          </a:p>
          <a:p>
            <a:pPr marL="109728" indent="0">
              <a:buNone/>
            </a:pPr>
            <a:endParaRPr lang="de-DE" sz="1600" dirty="0"/>
          </a:p>
          <a:p>
            <a:pPr marL="411480" lvl="1" indent="0">
              <a:buNone/>
            </a:pPr>
            <a:endParaRPr lang="de-DE" altLang="de-DE" sz="1600"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Das Gymnasium</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1884522374"/>
              </p:ext>
            </p:extLst>
          </p:nvPr>
        </p:nvGraphicFramePr>
        <p:xfrm>
          <a:off x="529208" y="4689475"/>
          <a:ext cx="7715200" cy="720080"/>
        </p:xfrm>
        <a:graphic>
          <a:graphicData uri="http://schemas.openxmlformats.org/drawingml/2006/table">
            <a:tbl>
              <a:tblPr firstRow="1" bandRow="1">
                <a:tableStyleId>{2D5ABB26-0587-4C30-8999-92F81FD0307C}</a:tableStyleId>
              </a:tblPr>
              <a:tblGrid>
                <a:gridCol w="1338999">
                  <a:extLst>
                    <a:ext uri="{9D8B030D-6E8A-4147-A177-3AD203B41FA5}">
                      <a16:colId xmlns:a16="http://schemas.microsoft.com/office/drawing/2014/main" val="20000"/>
                    </a:ext>
                  </a:extLst>
                </a:gridCol>
                <a:gridCol w="6376201">
                  <a:extLst>
                    <a:ext uri="{9D8B030D-6E8A-4147-A177-3AD203B41FA5}">
                      <a16:colId xmlns:a16="http://schemas.microsoft.com/office/drawing/2014/main" val="20001"/>
                    </a:ext>
                  </a:extLst>
                </a:gridCol>
              </a:tblGrid>
              <a:tr h="360040">
                <a:tc gridSpan="2">
                  <a:txBody>
                    <a:bodyPr/>
                    <a:lstStyle/>
                    <a:p>
                      <a:r>
                        <a:rPr kumimoji="0" lang="de-DE" sz="1600" b="1" kern="1200" dirty="0" smtClean="0">
                          <a:solidFill>
                            <a:schemeClr val="tx1">
                              <a:lumMod val="75000"/>
                              <a:lumOff val="25000"/>
                            </a:schemeClr>
                          </a:solidFill>
                          <a:latin typeface="Arial"/>
                          <a:cs typeface="Arial"/>
                        </a:rPr>
                        <a:t>Abschluss</a:t>
                      </a:r>
                      <a:endParaRPr kumimoji="0" lang="de-DE" sz="1600" b="1" kern="1200" dirty="0" smtClean="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600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12</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Allgemeine</a:t>
                      </a:r>
                      <a:r>
                        <a:rPr lang="de-DE" sz="1600" baseline="0" dirty="0" smtClean="0">
                          <a:solidFill>
                            <a:schemeClr val="tx1">
                              <a:lumMod val="75000"/>
                              <a:lumOff val="25000"/>
                            </a:schemeClr>
                          </a:solidFill>
                          <a:latin typeface="Arial"/>
                          <a:cs typeface="Arial"/>
                        </a:rPr>
                        <a:t> Hochschulreife (</a:t>
                      </a:r>
                      <a:r>
                        <a:rPr lang="de-DE" sz="1600" dirty="0" smtClean="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ichtungspfeil 15"/>
          <p:cNvSpPr/>
          <p:nvPr/>
        </p:nvSpPr>
        <p:spPr>
          <a:xfrm>
            <a:off x="5019145" y="1856605"/>
            <a:ext cx="124795"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Abgerundetes Rechteck 13"/>
          <p:cNvSpPr/>
          <p:nvPr/>
        </p:nvSpPr>
        <p:spPr>
          <a:xfrm>
            <a:off x="5091154" y="1834509"/>
            <a:ext cx="4050177" cy="1656184"/>
          </a:xfrm>
          <a:prstGeom prst="roundRect">
            <a:avLst>
              <a:gd name="adj" fmla="val 0"/>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r>
              <a:rPr lang="de-DE" sz="1600" dirty="0" smtClean="0">
                <a:solidFill>
                  <a:schemeClr val="tx1">
                    <a:lumMod val="75000"/>
                    <a:lumOff val="25000"/>
                  </a:schemeClr>
                </a:solidFill>
                <a:latin typeface="Arial"/>
                <a:cs typeface="Arial"/>
              </a:rPr>
              <a:t>)</a:t>
            </a:r>
            <a:endParaRPr lang="de-DE" sz="1600" dirty="0">
              <a:solidFill>
                <a:schemeClr val="tx1">
                  <a:lumMod val="75000"/>
                  <a:lumOff val="25000"/>
                </a:schemeClr>
              </a:solidFill>
              <a:latin typeface="Arial"/>
              <a:cs typeface="Arial"/>
            </a:endParaRPr>
          </a:p>
          <a:p>
            <a:pPr marL="285750" indent="-285750">
              <a:buFont typeface="Arial"/>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 </a:t>
            </a:r>
          </a:p>
          <a:p>
            <a:pPr marL="285750" indent="-285750">
              <a:buFont typeface="Arial"/>
              <a:buChar char="•"/>
            </a:pPr>
            <a:r>
              <a:rPr lang="de-DE" sz="1600" dirty="0">
                <a:solidFill>
                  <a:schemeClr val="tx1">
                    <a:lumMod val="75000"/>
                    <a:lumOff val="25000"/>
                  </a:schemeClr>
                </a:solidFill>
                <a:latin typeface="Arial"/>
                <a:cs typeface="Arial"/>
              </a:rPr>
              <a:t>Informatik, Mathematik, </a:t>
            </a:r>
            <a:r>
              <a:rPr lang="de-DE" sz="1600" dirty="0" smtClean="0">
                <a:solidFill>
                  <a:schemeClr val="tx1">
                    <a:lumMod val="75000"/>
                    <a:lumOff val="25000"/>
                  </a:schemeClr>
                </a:solidFill>
                <a:latin typeface="Arial"/>
                <a:cs typeface="Arial"/>
              </a:rPr>
              <a:t>Physik (IMP)</a:t>
            </a:r>
            <a:endParaRPr lang="de-DE" sz="1600" dirty="0">
              <a:solidFill>
                <a:schemeClr val="tx1">
                  <a:lumMod val="75000"/>
                  <a:lumOff val="25000"/>
                </a:schemeClr>
              </a:solidFill>
              <a:latin typeface="Arial"/>
              <a:cs typeface="Arial"/>
            </a:endParaRPr>
          </a:p>
          <a:p>
            <a:pPr marL="285750" indent="-285750">
              <a:buFont typeface="Arial"/>
              <a:buChar char="•"/>
            </a:pPr>
            <a:r>
              <a:rPr lang="de-DE" sz="1600" dirty="0" smtClean="0">
                <a:solidFill>
                  <a:schemeClr val="tx1">
                    <a:lumMod val="75000"/>
                    <a:lumOff val="25000"/>
                  </a:schemeClr>
                </a:solidFill>
                <a:latin typeface="Arial"/>
                <a:cs typeface="Arial"/>
              </a:rPr>
              <a:t>dritte </a:t>
            </a:r>
            <a:r>
              <a:rPr lang="de-DE" sz="1600" dirty="0">
                <a:solidFill>
                  <a:schemeClr val="tx1">
                    <a:lumMod val="75000"/>
                    <a:lumOff val="25000"/>
                  </a:schemeClr>
                </a:solidFill>
                <a:latin typeface="Arial"/>
                <a:cs typeface="Arial"/>
              </a:rPr>
              <a:t>Fremdsprache </a:t>
            </a:r>
          </a:p>
          <a:p>
            <a:pPr marL="285750" indent="-285750">
              <a:buFont typeface="Arial"/>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a:t>
            </a:r>
            <a:r>
              <a:rPr lang="de-DE" sz="1600" dirty="0" smtClean="0">
                <a:solidFill>
                  <a:schemeClr val="tx1">
                    <a:lumMod val="75000"/>
                    <a:lumOff val="25000"/>
                  </a:schemeClr>
                </a:solidFill>
                <a:latin typeface="Arial"/>
                <a:cs typeface="Arial"/>
              </a:rPr>
              <a:t>                  Bildende </a:t>
            </a:r>
            <a:r>
              <a:rPr lang="de-DE" sz="1600" dirty="0">
                <a:solidFill>
                  <a:schemeClr val="tx1">
                    <a:lumMod val="75000"/>
                    <a:lumOff val="25000"/>
                  </a:schemeClr>
                </a:solidFill>
                <a:latin typeface="Arial"/>
                <a:cs typeface="Arial"/>
              </a:rPr>
              <a:t>Kunst</a:t>
            </a:r>
          </a:p>
        </p:txBody>
      </p:sp>
    </p:spTree>
    <p:extLst>
      <p:ext uri="{BB962C8B-B14F-4D97-AF65-F5344CB8AC3E}">
        <p14:creationId xmlns:p14="http://schemas.microsoft.com/office/powerpoint/2010/main" val="339660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96737" y="3001942"/>
            <a:ext cx="5950526" cy="1512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1</a:t>
            </a:r>
            <a:endParaRPr lang="de-DE" dirty="0"/>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15</a:t>
            </a:r>
            <a:endParaRPr lang="de-DE" dirty="0"/>
          </a:p>
        </p:txBody>
      </p:sp>
      <p:sp>
        <p:nvSpPr>
          <p:cNvPr id="17" name="Abgerundetes Rechteck 16"/>
          <p:cNvSpPr/>
          <p:nvPr/>
        </p:nvSpPr>
        <p:spPr>
          <a:xfrm>
            <a:off x="1978124" y="3075954"/>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Naturwissenschaft </a:t>
            </a:r>
            <a:r>
              <a:rPr lang="de-DE" sz="1600" dirty="0">
                <a:solidFill>
                  <a:schemeClr val="tx1">
                    <a:lumMod val="75000"/>
                    <a:lumOff val="25000"/>
                  </a:schemeClr>
                </a:solidFill>
                <a:latin typeface="Arial"/>
                <a:cs typeface="Arial"/>
              </a:rPr>
              <a:t>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
        <p:nvSpPr>
          <p:cNvPr id="2" name="Rechteck 1"/>
          <p:cNvSpPr/>
          <p:nvPr/>
        </p:nvSpPr>
        <p:spPr>
          <a:xfrm>
            <a:off x="391746" y="1847890"/>
            <a:ext cx="1391728" cy="369332"/>
          </a:xfrm>
          <a:prstGeom prst="rect">
            <a:avLst/>
          </a:prstGeom>
        </p:spPr>
        <p:txBody>
          <a:bodyPr wrap="none">
            <a:spAutoFit/>
          </a:bodyPr>
          <a:lstStyle/>
          <a:p>
            <a:r>
              <a:rPr lang="de-DE" dirty="0">
                <a:solidFill>
                  <a:schemeClr val="tx1">
                    <a:lumMod val="75000"/>
                    <a:lumOff val="25000"/>
                  </a:schemeClr>
                </a:solidFill>
                <a:latin typeface="Arial" panose="020B0604020202020204" pitchFamily="34" charset="0"/>
                <a:cs typeface="Arial" panose="020B0604020202020204" pitchFamily="34" charset="0"/>
              </a:rPr>
              <a:t>Profilfächer</a:t>
            </a: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Das Gymnasium</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5865091" y="5116945"/>
            <a:ext cx="2244437" cy="276999"/>
          </a:xfrm>
          <a:prstGeom prst="rect">
            <a:avLst/>
          </a:prstGeom>
          <a:noFill/>
        </p:spPr>
        <p:txBody>
          <a:bodyPr wrap="square" rtlCol="0">
            <a:spAutoFit/>
          </a:bodyPr>
          <a:lstStyle/>
          <a:p>
            <a:pPr lvl="0"/>
            <a:r>
              <a:rPr lang="de-DE" sz="1200">
                <a:solidFill>
                  <a:srgbClr val="C9C9C9">
                    <a:lumMod val="50000"/>
                  </a:srgbClr>
                </a:solidFill>
                <a:latin typeface="Arial" panose="020B0604020202020204" pitchFamily="34" charset="0"/>
                <a:cs typeface="Arial" panose="020B0604020202020204" pitchFamily="34" charset="0"/>
              </a:rPr>
              <a:t>*je nach Angebot der Schule</a:t>
            </a:r>
            <a:endParaRPr lang="de-DE" sz="1200" dirty="0">
              <a:solidFill>
                <a:srgbClr val="C9C9C9">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658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7" name="Inhaltsplatzhalter 1"/>
          <p:cNvSpPr>
            <a:spLocks noGrp="1"/>
          </p:cNvSpPr>
          <p:nvPr>
            <p:ph idx="1"/>
          </p:nvPr>
        </p:nvSpPr>
        <p:spPr>
          <a:xfrm>
            <a:off x="490910" y="1768140"/>
            <a:ext cx="5120952" cy="2428840"/>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Vermittlung einer grundlegenden und erweiterten Bildung wie auch einer breiten und vertieften </a:t>
            </a:r>
            <a:r>
              <a:rPr lang="de-DE" sz="1600" dirty="0" smtClean="0">
                <a:solidFill>
                  <a:schemeClr val="tx1">
                    <a:lumMod val="75000"/>
                    <a:lumOff val="25000"/>
                  </a:schemeClr>
                </a:solidFill>
                <a:latin typeface="Arial"/>
                <a:cs typeface="Arial"/>
              </a:rPr>
              <a:t>Allgemeinbildung, d.h</a:t>
            </a:r>
            <a:r>
              <a:rPr lang="de-DE" sz="1600" dirty="0">
                <a:solidFill>
                  <a:schemeClr val="tx1">
                    <a:lumMod val="75000"/>
                    <a:lumOff val="25000"/>
                  </a:schemeClr>
                </a:solidFill>
                <a:latin typeface="Arial"/>
                <a:cs typeface="Arial"/>
              </a:rPr>
              <a:t>. Vermittlung des </a:t>
            </a:r>
          </a:p>
          <a:p>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6093336"/>
            <a:ext cx="1123261" cy="382208"/>
          </a:xfrm>
        </p:spPr>
        <p:txBody>
          <a:bodyPr/>
          <a:lstStyle/>
          <a:p>
            <a:r>
              <a:rPr lang="de-DE" dirty="0" err="1"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8556"/>
            <a:ext cx="886737" cy="360000"/>
          </a:xfrm>
        </p:spPr>
        <p:txBody>
          <a:bodyPr/>
          <a:lstStyle/>
          <a:p>
            <a:r>
              <a:rPr lang="de-DE" dirty="0" smtClean="0">
                <a:solidFill>
                  <a:srgbClr val="C9C9C9">
                    <a:lumMod val="50000"/>
                  </a:srgbClr>
                </a:solidFill>
              </a:rPr>
              <a:t>Folie 16</a:t>
            </a:r>
            <a:endParaRPr lang="de-DE" dirty="0">
              <a:solidFill>
                <a:srgbClr val="C9C9C9">
                  <a:lumMod val="50000"/>
                </a:srgbClr>
              </a:solidFill>
            </a:endParaRP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Die Gemeinschaftsschule</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pic>
        <p:nvPicPr>
          <p:cNvPr id="2" name="Bild 1" descr="Foto Folie 13.jpg"/>
          <p:cNvPicPr>
            <a:picLocks noChangeAspect="1"/>
          </p:cNvPicPr>
          <p:nvPr/>
        </p:nvPicPr>
        <p:blipFill rotWithShape="1">
          <a:blip r:embed="rId4">
            <a:extLst>
              <a:ext uri="{28A0092B-C50C-407E-A947-70E740481C1C}">
                <a14:useLocalDpi xmlns:a14="http://schemas.microsoft.com/office/drawing/2010/main" val="0"/>
              </a:ext>
            </a:extLst>
          </a:blip>
          <a:srcRect l="1" t="-1" r="11776" b="10717"/>
          <a:stretch/>
        </p:blipFill>
        <p:spPr>
          <a:xfrm>
            <a:off x="5805804" y="1484784"/>
            <a:ext cx="3045600" cy="2030400"/>
          </a:xfrm>
          <a:prstGeom prst="rect">
            <a:avLst/>
          </a:prstGeom>
        </p:spPr>
      </p:pic>
      <p:sp>
        <p:nvSpPr>
          <p:cNvPr id="12" name="Rechteck 11"/>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490185" y="4172213"/>
            <a:ext cx="8208912" cy="175574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spcBef>
                <a:spcPts val="300"/>
              </a:spcBef>
              <a:buClr>
                <a:schemeClr val="tx1">
                  <a:lumMod val="65000"/>
                  <a:lumOff val="35000"/>
                </a:schemeClr>
              </a:buClr>
              <a:buFont typeface="Arial" pitchFamily="34" charset="0"/>
              <a:buChar char="•"/>
              <a:defRPr kumimoji="0" sz="1600">
                <a:solidFill>
                  <a:schemeClr val="tx1">
                    <a:lumMod val="75000"/>
                    <a:lumOff val="25000"/>
                  </a:schemeClr>
                </a:solidFill>
                <a:latin typeface="Arial"/>
                <a:cs typeface="Arial"/>
              </a:defRPr>
            </a:lvl1pPr>
            <a:lvl2pPr marL="658368" lvl="1" indent="-246888">
              <a:spcBef>
                <a:spcPts val="300"/>
              </a:spcBef>
              <a:buClr>
                <a:schemeClr val="tx1">
                  <a:lumMod val="65000"/>
                  <a:lumOff val="35000"/>
                </a:schemeClr>
              </a:buClr>
              <a:buFont typeface="Symbol" charset="2"/>
              <a:buChar char="-"/>
              <a:defRPr kumimoji="0" sz="1600">
                <a:solidFill>
                  <a:schemeClr val="tx1">
                    <a:lumMod val="75000"/>
                    <a:lumOff val="25000"/>
                  </a:schemeClr>
                </a:solidFill>
                <a:latin typeface="Arial"/>
                <a:cs typeface="Arial"/>
              </a:defRPr>
            </a:lvl2pPr>
            <a:lvl3pPr marL="923544" indent="-219456">
              <a:spcBef>
                <a:spcPts val="300"/>
              </a:spcBef>
              <a:buClr>
                <a:schemeClr val="tx1">
                  <a:lumMod val="65000"/>
                  <a:lumOff val="35000"/>
                </a:schemeClr>
              </a:buClr>
              <a:buFont typeface="Arial" pitchFamily="34" charset="0"/>
              <a:buChar char="•"/>
              <a:defRPr kumimoji="0" sz="2000"/>
            </a:lvl3pPr>
            <a:lvl4pPr marL="1179576" indent="-201168">
              <a:spcBef>
                <a:spcPts val="300"/>
              </a:spcBef>
              <a:buClr>
                <a:schemeClr val="tx1">
                  <a:lumMod val="65000"/>
                  <a:lumOff val="35000"/>
                </a:schemeClr>
              </a:buClr>
              <a:buFont typeface="Arial" pitchFamily="34" charset="0"/>
              <a:buChar char="•"/>
              <a:defRPr kumimoji="0" sz="2000"/>
            </a:lvl4pPr>
            <a:lvl5pPr marL="1389888" indent="-182880">
              <a:spcBef>
                <a:spcPts val="300"/>
              </a:spcBef>
              <a:buClr>
                <a:schemeClr val="tx1">
                  <a:lumMod val="65000"/>
                  <a:lumOff val="35000"/>
                </a:schemeClr>
              </a:buClr>
              <a:buFont typeface="Arial" pitchFamily="34" charset="0"/>
              <a:buChar char="•"/>
              <a:defRPr kumimoji="0"/>
            </a:lvl5pPr>
            <a:lvl6pPr marL="1609344" indent="-182880">
              <a:spcBef>
                <a:spcPts val="300"/>
              </a:spcBef>
              <a:buClr>
                <a:schemeClr val="accent3"/>
              </a:buClr>
              <a:buFont typeface="Georgia"/>
              <a:buChar char="▫"/>
              <a:defRPr kumimoji="0"/>
            </a:lvl6pPr>
            <a:lvl7pPr marL="1828800" indent="-182880">
              <a:spcBef>
                <a:spcPts val="300"/>
              </a:spcBef>
              <a:buClr>
                <a:schemeClr val="accent3"/>
              </a:buClr>
              <a:buFont typeface="Georgia"/>
              <a:buChar char="▫"/>
              <a:defRPr kumimoji="0" sz="1600"/>
            </a:lvl7pPr>
            <a:lvl8pPr marL="2029968" indent="-182880">
              <a:spcBef>
                <a:spcPts val="300"/>
              </a:spcBef>
              <a:buClr>
                <a:schemeClr val="accent3"/>
              </a:buClr>
              <a:buFont typeface="Georgia"/>
              <a:buChar char="◦"/>
              <a:defRPr kumimoji="0" sz="1500"/>
            </a:lvl8pPr>
            <a:lvl9pPr marL="2240280" indent="-182880">
              <a:spcBef>
                <a:spcPts val="300"/>
              </a:spcBef>
              <a:buClr>
                <a:schemeClr val="accent3"/>
              </a:buClr>
              <a:buFont typeface="Georgia"/>
              <a:buChar char="◦"/>
              <a:defRPr kumimoji="0" sz="1400" baseline="0"/>
            </a:lvl9pPr>
          </a:lstStyle>
          <a:p>
            <a:pPr>
              <a:lnSpc>
                <a:spcPts val="2400"/>
              </a:lnSpc>
            </a:pPr>
            <a:r>
              <a:rPr lang="de-DE" altLang="de-DE" dirty="0"/>
              <a:t>Entscheidung über den angestrebten Schulabschluss erst in Klasse 8 bzw. 9</a:t>
            </a:r>
          </a:p>
          <a:p>
            <a:pPr>
              <a:lnSpc>
                <a:spcPts val="2400"/>
              </a:lnSpc>
            </a:pPr>
            <a:r>
              <a:rPr lang="de-DE" dirty="0" smtClean="0"/>
              <a:t>Stärkung der Persönlichkeit und Befähigung </a:t>
            </a:r>
            <a:r>
              <a:rPr lang="de-DE" dirty="0"/>
              <a:t>zu eigenverantwortlichem Lernen</a:t>
            </a:r>
          </a:p>
          <a:p>
            <a:pPr>
              <a:lnSpc>
                <a:spcPts val="2400"/>
              </a:lnSpc>
            </a:pPr>
            <a:r>
              <a:rPr lang="de-DE" altLang="de-DE" dirty="0" smtClean="0"/>
              <a:t>Unterricht mit Blick auf die individuellen Lernprozesse sowie </a:t>
            </a:r>
            <a:r>
              <a:rPr lang="de-DE" dirty="0" smtClean="0"/>
              <a:t>Coaching </a:t>
            </a:r>
            <a:r>
              <a:rPr lang="de-DE" dirty="0"/>
              <a:t>für jede Schülerin / jeden </a:t>
            </a:r>
            <a:r>
              <a:rPr lang="de-DE" dirty="0" smtClean="0"/>
              <a:t>Schüler bieten eine optimale Begleitung für alle.</a:t>
            </a:r>
            <a:endParaRPr lang="de-DE" dirty="0"/>
          </a:p>
          <a:p>
            <a:pPr>
              <a:lnSpc>
                <a:spcPts val="2400"/>
              </a:lnSpc>
            </a:pPr>
            <a:r>
              <a:rPr lang="de-DE" dirty="0" smtClean="0"/>
              <a:t>Eine detaillierte Leistungsrückmeldung stärkt die Lernfreude und Lernentwicklung.</a:t>
            </a:r>
            <a:endParaRPr lang="de-DE" dirty="0"/>
          </a:p>
        </p:txBody>
      </p:sp>
      <p:sp>
        <p:nvSpPr>
          <p:cNvPr id="9" name="Inhaltsplatzhalter 1"/>
          <p:cNvSpPr txBox="1">
            <a:spLocks/>
          </p:cNvSpPr>
          <p:nvPr/>
        </p:nvSpPr>
        <p:spPr>
          <a:xfrm>
            <a:off x="984561" y="2549497"/>
            <a:ext cx="5120952" cy="1521974"/>
          </a:xfrm>
          <a:prstGeom prst="rect">
            <a:avLst/>
          </a:prstGeom>
          <a:noFill/>
          <a:ln w="9525" cap="flat" cmpd="sng" algn="ctr">
            <a:noFill/>
            <a:prstDash val="solid"/>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667512" lvl="2" indent="0">
              <a:lnSpc>
                <a:spcPts val="1700"/>
              </a:lnSpc>
              <a:buNone/>
            </a:pPr>
            <a:r>
              <a:rPr lang="de-DE" sz="1600" dirty="0">
                <a:solidFill>
                  <a:schemeClr val="accent3">
                    <a:lumMod val="75000"/>
                  </a:schemeClr>
                </a:solidFill>
                <a:latin typeface="Arial"/>
                <a:cs typeface="Arial"/>
              </a:rPr>
              <a:t>erweiterten Niveaus         (E)      </a:t>
            </a:r>
          </a:p>
          <a:p>
            <a:pPr marL="667512" lvl="2" indent="0">
              <a:lnSpc>
                <a:spcPts val="1700"/>
              </a:lnSpc>
              <a:buNone/>
            </a:pPr>
            <a:r>
              <a:rPr lang="de-DE" sz="1600" dirty="0">
                <a:solidFill>
                  <a:schemeClr val="tx1">
                    <a:lumMod val="75000"/>
                    <a:lumOff val="25000"/>
                  </a:schemeClr>
                </a:solidFill>
                <a:latin typeface="Arial"/>
                <a:cs typeface="Arial"/>
              </a:rPr>
              <a:t>(Ziel: allgemeine Hochschulreife).</a:t>
            </a:r>
          </a:p>
          <a:p>
            <a:pPr marL="667512" lvl="2" indent="0">
              <a:lnSpc>
                <a:spcPts val="1700"/>
              </a:lnSpc>
              <a:buNone/>
            </a:pPr>
            <a:r>
              <a:rPr lang="de-DE" sz="1600" dirty="0" smtClean="0">
                <a:solidFill>
                  <a:schemeClr val="accent3">
                    <a:lumMod val="60000"/>
                    <a:lumOff val="40000"/>
                  </a:schemeClr>
                </a:solidFill>
                <a:latin typeface="Arial"/>
                <a:cs typeface="Arial"/>
              </a:rPr>
              <a:t>mittleren Niveaus 	    (M) </a:t>
            </a:r>
            <a:r>
              <a:rPr lang="de-DE" sz="1600" dirty="0" smtClean="0">
                <a:solidFill>
                  <a:schemeClr val="accent3">
                    <a:lumMod val="40000"/>
                    <a:lumOff val="60000"/>
                  </a:schemeClr>
                </a:solidFill>
                <a:latin typeface="Arial"/>
                <a:cs typeface="Arial"/>
              </a:rPr>
              <a:t>	</a:t>
            </a:r>
            <a:br>
              <a:rPr lang="de-DE" sz="1600" dirty="0" smtClean="0">
                <a:solidFill>
                  <a:schemeClr val="accent3">
                    <a:lumMod val="40000"/>
                    <a:lumOff val="60000"/>
                  </a:schemeClr>
                </a:solidFill>
                <a:latin typeface="Arial"/>
                <a:cs typeface="Arial"/>
              </a:rPr>
            </a:br>
            <a:r>
              <a:rPr lang="de-DE" sz="1600" dirty="0" smtClean="0">
                <a:solidFill>
                  <a:schemeClr val="tx1">
                    <a:lumMod val="75000"/>
                    <a:lumOff val="25000"/>
                  </a:schemeClr>
                </a:solidFill>
                <a:latin typeface="Arial"/>
                <a:cs typeface="Arial"/>
              </a:rPr>
              <a:t>(Ziel: Realschulabschluss) oder </a:t>
            </a:r>
          </a:p>
          <a:p>
            <a:pPr marL="667512" lvl="2" indent="0">
              <a:lnSpc>
                <a:spcPts val="1700"/>
              </a:lnSpc>
              <a:buNone/>
            </a:pPr>
            <a:r>
              <a:rPr lang="de-DE" sz="1600" dirty="0" smtClean="0">
                <a:solidFill>
                  <a:schemeClr val="accent3">
                    <a:lumMod val="40000"/>
                    <a:lumOff val="60000"/>
                  </a:schemeClr>
                </a:solidFill>
                <a:latin typeface="Arial"/>
                <a:cs typeface="Arial"/>
              </a:rPr>
              <a:t>grundlegenden </a:t>
            </a:r>
            <a:r>
              <a:rPr lang="de-DE" sz="1600" dirty="0">
                <a:solidFill>
                  <a:schemeClr val="accent3">
                    <a:lumMod val="40000"/>
                    <a:lumOff val="60000"/>
                  </a:schemeClr>
                </a:solidFill>
                <a:latin typeface="Arial"/>
                <a:cs typeface="Arial"/>
              </a:rPr>
              <a:t>Niveaus   (G) 	</a:t>
            </a:r>
            <a:br>
              <a:rPr lang="de-DE" sz="1600" dirty="0">
                <a:solidFill>
                  <a:schemeClr val="accent3">
                    <a:lumMod val="40000"/>
                    <a:lumOff val="60000"/>
                  </a:schemeClr>
                </a:solidFill>
                <a:latin typeface="Arial"/>
                <a:cs typeface="Arial"/>
              </a:rPr>
            </a:br>
            <a:r>
              <a:rPr lang="de-DE" sz="1600" dirty="0">
                <a:solidFill>
                  <a:schemeClr val="tx1">
                    <a:lumMod val="75000"/>
                    <a:lumOff val="25000"/>
                  </a:schemeClr>
                </a:solidFill>
                <a:latin typeface="Arial"/>
                <a:cs typeface="Arial"/>
              </a:rPr>
              <a:t>(Ziel: Hauptschulabschluss),</a:t>
            </a:r>
          </a:p>
          <a:p>
            <a:pPr marL="667512" lvl="2" indent="0">
              <a:lnSpc>
                <a:spcPts val="1700"/>
              </a:lnSpc>
              <a:buFont typeface="Arial" pitchFamily="34" charset="0"/>
              <a:buNone/>
            </a:pPr>
            <a:endParaRPr lang="de-DE" sz="1600" dirty="0" smtClean="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8910381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67543" y="4493679"/>
            <a:ext cx="8381181" cy="1368120"/>
            <a:chOff x="467543" y="4221088"/>
            <a:chExt cx="8381181" cy="1368120"/>
          </a:xfrm>
        </p:grpSpPr>
        <p:sp>
          <p:nvSpPr>
            <p:cNvPr id="11" name="Rechteck 10"/>
            <p:cNvSpPr/>
            <p:nvPr/>
          </p:nvSpPr>
          <p:spPr>
            <a:xfrm>
              <a:off x="467543" y="4221088"/>
              <a:ext cx="8381181" cy="288040"/>
            </a:xfrm>
            <a:prstGeom prst="rect">
              <a:avLst/>
            </a:prstGeom>
            <a:solidFill>
              <a:schemeClr val="accent3">
                <a:lumMod val="75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467543" y="4581120"/>
              <a:ext cx="8381181" cy="288040"/>
            </a:xfrm>
            <a:prstGeom prst="rect">
              <a:avLst/>
            </a:prstGeom>
            <a:solidFill>
              <a:schemeClr val="accent3">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7543" y="4941160"/>
              <a:ext cx="8381181" cy="288040"/>
            </a:xfrm>
            <a:prstGeom prst="rect">
              <a:avLst/>
            </a:prstGeom>
            <a:solidFill>
              <a:schemeClr val="accent3">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7543" y="5301208"/>
              <a:ext cx="8381181" cy="288000"/>
            </a:xfrm>
            <a:prstGeom prst="rect">
              <a:avLst/>
            </a:prstGeom>
            <a:solidFill>
              <a:schemeClr val="accent3">
                <a:lumMod val="20000"/>
                <a:lumOff val="8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3" name="Fußzeilenplatzhalter 2"/>
          <p:cNvSpPr>
            <a:spLocks noGrp="1"/>
          </p:cNvSpPr>
          <p:nvPr>
            <p:ph type="ftr" sz="quarter" idx="3"/>
          </p:nvPr>
        </p:nvSpPr>
        <p:spPr>
          <a:xfrm>
            <a:off x="467543" y="5949280"/>
            <a:ext cx="1212975" cy="360000"/>
          </a:xfrm>
        </p:spPr>
        <p:txBody>
          <a:bodyPr/>
          <a:lstStyle/>
          <a:p>
            <a:r>
              <a:rPr lang="de-DE"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smtClean="0">
                <a:solidFill>
                  <a:srgbClr val="C9C9C9">
                    <a:lumMod val="50000"/>
                  </a:srgbClr>
                </a:solidFill>
              </a:rPr>
              <a:t>Folie 17</a:t>
            </a:r>
            <a:endParaRPr lang="de-DE" dirty="0">
              <a:solidFill>
                <a:srgbClr val="C9C9C9">
                  <a:lumMod val="50000"/>
                </a:srgbClr>
              </a:solidFill>
            </a:endParaRPr>
          </a:p>
        </p:txBody>
      </p:sp>
      <p:sp>
        <p:nvSpPr>
          <p:cNvPr id="7" name="Inhaltsplatzhalter 1"/>
          <p:cNvSpPr>
            <a:spLocks noGrp="1"/>
          </p:cNvSpPr>
          <p:nvPr>
            <p:ph idx="1"/>
          </p:nvPr>
        </p:nvSpPr>
        <p:spPr>
          <a:xfrm>
            <a:off x="475804" y="1758340"/>
            <a:ext cx="3456384" cy="1400383"/>
          </a:xfrm>
          <a:noFill/>
        </p:spPr>
        <p:txBody>
          <a:bodyPr wrap="square" rtlCol="0">
            <a:spAutoFit/>
          </a:bodyPr>
          <a:lstStyle/>
          <a:p>
            <a:pPr marL="285750" indent="-285750"/>
            <a:r>
              <a:rPr lang="de-DE" altLang="de-DE" sz="1600" dirty="0" smtClean="0">
                <a:solidFill>
                  <a:schemeClr val="tx1">
                    <a:lumMod val="75000"/>
                    <a:lumOff val="25000"/>
                  </a:schemeClr>
                </a:solidFill>
                <a:latin typeface="Arial"/>
                <a:cs typeface="Arial"/>
              </a:rPr>
              <a:t>Lernen </a:t>
            </a:r>
            <a:r>
              <a:rPr lang="de-DE" altLang="de-DE" sz="1600" dirty="0">
                <a:solidFill>
                  <a:schemeClr val="tx1">
                    <a:lumMod val="75000"/>
                    <a:lumOff val="25000"/>
                  </a:schemeClr>
                </a:solidFill>
                <a:latin typeface="Arial"/>
                <a:cs typeface="Arial"/>
              </a:rPr>
              <a:t>auf unterschiedlichen Niveaustufen in jedem Fach</a:t>
            </a:r>
          </a:p>
          <a:p>
            <a:pPr marL="285750" indent="-285750"/>
            <a:endParaRPr lang="de-DE" altLang="de-DE" sz="1600" dirty="0">
              <a:solidFill>
                <a:schemeClr val="tx1">
                  <a:lumMod val="75000"/>
                  <a:lumOff val="25000"/>
                </a:schemeClr>
              </a:solidFill>
              <a:latin typeface="Arial"/>
              <a:cs typeface="Arial"/>
            </a:endParaRPr>
          </a:p>
          <a:p>
            <a:pPr marL="285750" indent="-285750"/>
            <a:r>
              <a:rPr lang="de-DE" altLang="de-DE" sz="1600" dirty="0">
                <a:solidFill>
                  <a:schemeClr val="tx1">
                    <a:lumMod val="75000"/>
                    <a:lumOff val="25000"/>
                  </a:schemeClr>
                </a:solidFill>
                <a:latin typeface="Arial"/>
                <a:cs typeface="Arial"/>
              </a:rPr>
              <a:t>gebundene Ganztagsschule an 4 oder 3 Tagen</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Die Gemeinschaftsschule</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1029338405"/>
              </p:ext>
            </p:extLst>
          </p:nvPr>
        </p:nvGraphicFramePr>
        <p:xfrm>
          <a:off x="460313" y="4484932"/>
          <a:ext cx="7994755" cy="1421562"/>
        </p:xfrm>
        <a:graphic>
          <a:graphicData uri="http://schemas.openxmlformats.org/drawingml/2006/table">
            <a:tbl>
              <a:tblPr firstRow="1" bandRow="1">
                <a:tableStyleId>{2D5ABB26-0587-4C30-8999-92F81FD0307C}</a:tableStyleId>
              </a:tblPr>
              <a:tblGrid>
                <a:gridCol w="1377554">
                  <a:extLst>
                    <a:ext uri="{9D8B030D-6E8A-4147-A177-3AD203B41FA5}">
                      <a16:colId xmlns:a16="http://schemas.microsoft.com/office/drawing/2014/main" val="20000"/>
                    </a:ext>
                  </a:extLst>
                </a:gridCol>
                <a:gridCol w="6617201">
                  <a:extLst>
                    <a:ext uri="{9D8B030D-6E8A-4147-A177-3AD203B41FA5}">
                      <a16:colId xmlns:a16="http://schemas.microsoft.com/office/drawing/2014/main" val="20001"/>
                    </a:ext>
                  </a:extLst>
                </a:gridCol>
              </a:tblGrid>
              <a:tr h="355054">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550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Klasse 13</a:t>
                      </a:r>
                      <a:endParaRPr kumimoji="0" lang="de-DE" sz="160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Abitur (an </a:t>
                      </a:r>
                      <a:r>
                        <a:rPr kumimoji="0" lang="de-DE" altLang="de-DE" sz="1600" kern="1200" dirty="0" smtClean="0">
                          <a:solidFill>
                            <a:schemeClr val="tx1">
                              <a:lumMod val="75000"/>
                              <a:lumOff val="25000"/>
                            </a:schemeClr>
                          </a:solidFill>
                          <a:latin typeface="Arial"/>
                          <a:ea typeface="+mn-ea"/>
                          <a:cs typeface="Arial"/>
                        </a:rPr>
                        <a:t>Gemeinschaftsschulen mit Oberstufe)</a:t>
                      </a:r>
                      <a:endParaRPr kumimoji="0" lang="de-DE" sz="1600" kern="1200" dirty="0">
                        <a:solidFill>
                          <a:schemeClr val="tx1">
                            <a:lumMod val="75000"/>
                            <a:lumOff val="25000"/>
                          </a:schemeClr>
                        </a:solidFill>
                        <a:latin typeface="Arial"/>
                        <a:ea typeface="+mn-ea"/>
                        <a:cs typeface="Arial"/>
                      </a:endParaRPr>
                    </a:p>
                  </a:txBody>
                  <a:tcPr/>
                </a:tc>
                <a:extLst>
                  <a:ext uri="{0D108BD9-81ED-4DB2-BD59-A6C34878D82A}">
                    <a16:rowId xmlns:a16="http://schemas.microsoft.com/office/drawing/2014/main" val="10001"/>
                  </a:ext>
                </a:extLst>
              </a:tr>
              <a:tr h="355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Realschulabschluss (Mittlerer Bildungsabschluss)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2"/>
                  </a:ext>
                </a:extLst>
              </a:tr>
              <a:tr h="35640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p>
                  </a:txBody>
                  <a:tcPr/>
                </a:tc>
                <a:extLst>
                  <a:ext uri="{0D108BD9-81ED-4DB2-BD59-A6C34878D82A}">
                    <a16:rowId xmlns:a16="http://schemas.microsoft.com/office/drawing/2014/main" val="10003"/>
                  </a:ext>
                </a:extLst>
              </a:tr>
            </a:tbl>
          </a:graphicData>
        </a:graphic>
      </p:graphicFrame>
      <p:sp>
        <p:nvSpPr>
          <p:cNvPr id="14" name="Abgerundetes Rechteck 13"/>
          <p:cNvSpPr/>
          <p:nvPr/>
        </p:nvSpPr>
        <p:spPr>
          <a:xfrm>
            <a:off x="4789308" y="3304514"/>
            <a:ext cx="4537199" cy="1131815"/>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a:t>
            </a:r>
            <a:r>
              <a:rPr lang="de-DE" sz="1600" dirty="0" smtClean="0">
                <a:solidFill>
                  <a:schemeClr val="tx1">
                    <a:lumMod val="75000"/>
                    <a:lumOff val="25000"/>
                  </a:schemeClr>
                </a:solidFill>
                <a:latin typeface="Arial"/>
                <a:cs typeface="Arial"/>
              </a:rPr>
              <a:t>NwT)</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a:t>
            </a:r>
            <a:r>
              <a:rPr lang="de-DE" sz="1600" dirty="0" smtClean="0">
                <a:solidFill>
                  <a:schemeClr val="tx1">
                    <a:lumMod val="75000"/>
                    <a:lumOff val="25000"/>
                  </a:schemeClr>
                </a:solidFill>
                <a:latin typeface="Arial"/>
                <a:cs typeface="Arial"/>
              </a:rPr>
              <a:t>Physik (IMP)</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oder Musik oder Bildende Kunst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gf</a:t>
            </a:r>
            <a:r>
              <a:rPr lang="de-DE" sz="1600" dirty="0">
                <a:solidFill>
                  <a:schemeClr val="tx1">
                    <a:lumMod val="75000"/>
                    <a:lumOff val="25000"/>
                  </a:schemeClr>
                </a:solidFill>
                <a:latin typeface="Arial"/>
                <a:cs typeface="Arial"/>
              </a:rPr>
              <a:t>. dritte Fremdsprache </a:t>
            </a:r>
            <a:r>
              <a:rPr lang="de-DE" sz="1600" dirty="0" smtClean="0">
                <a:solidFill>
                  <a:schemeClr val="tx1">
                    <a:lumMod val="75000"/>
                    <a:lumOff val="25000"/>
                  </a:schemeClr>
                </a:solidFill>
                <a:latin typeface="Arial"/>
                <a:cs typeface="Arial"/>
              </a:rPr>
              <a:t>Spanisch</a:t>
            </a: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ichtungspfeil 18"/>
          <p:cNvSpPr/>
          <p:nvPr/>
        </p:nvSpPr>
        <p:spPr>
          <a:xfrm>
            <a:off x="4733840" y="3174705"/>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Abgerundetes Rechteck 20"/>
          <p:cNvSpPr/>
          <p:nvPr/>
        </p:nvSpPr>
        <p:spPr>
          <a:xfrm>
            <a:off x="4813820" y="1758486"/>
            <a:ext cx="4564757" cy="338554"/>
          </a:xfrm>
          <a:prstGeom prst="roundRect">
            <a:avLst>
              <a:gd name="adj" fmla="val 0"/>
            </a:avLst>
          </a:prstGeom>
          <a:noFill/>
        </p:spPr>
        <p:txBody>
          <a:bodyPr vert="horz" wrap="square" rtlCol="0">
            <a:spAutoFit/>
          </a:bodyPr>
          <a:lstStyle/>
          <a:p>
            <a:pPr>
              <a:spcBef>
                <a:spcPts val="300"/>
              </a:spcBef>
              <a:buClr>
                <a:schemeClr val="tx1">
                  <a:lumMod val="65000"/>
                  <a:lumOff val="35000"/>
                </a:schemeClr>
              </a:buClr>
            </a:pPr>
            <a:r>
              <a:rPr lang="de-DE" sz="1600" dirty="0">
                <a:solidFill>
                  <a:schemeClr val="tx1">
                    <a:lumMod val="75000"/>
                    <a:lumOff val="25000"/>
                  </a:schemeClr>
                </a:solidFill>
                <a:latin typeface="Arial"/>
                <a:cs typeface="Arial"/>
              </a:rPr>
              <a:t>Wahlpflichtfächer </a:t>
            </a:r>
          </a:p>
        </p:txBody>
      </p:sp>
      <p:sp>
        <p:nvSpPr>
          <p:cNvPr id="22" name="Richtungspfeil 21"/>
          <p:cNvSpPr/>
          <p:nvPr/>
        </p:nvSpPr>
        <p:spPr>
          <a:xfrm>
            <a:off x="4733266" y="173737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ichtungspfeil 19"/>
          <p:cNvSpPr/>
          <p:nvPr/>
        </p:nvSpPr>
        <p:spPr>
          <a:xfrm>
            <a:off x="4946776" y="2119446"/>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a:off x="4947702" y="2588818"/>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Abgerundetes Rechteck 24"/>
          <p:cNvSpPr/>
          <p:nvPr/>
        </p:nvSpPr>
        <p:spPr>
          <a:xfrm>
            <a:off x="5016500" y="2050683"/>
            <a:ext cx="4564757" cy="1707102"/>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lnSpc>
                <a:spcPts val="1800"/>
              </a:lnSpc>
            </a:pPr>
            <a:r>
              <a:rPr lang="de-DE" sz="1600" dirty="0" smtClean="0">
                <a:solidFill>
                  <a:schemeClr val="tx1">
                    <a:lumMod val="75000"/>
                    <a:lumOff val="25000"/>
                  </a:schemeClr>
                </a:solidFill>
                <a:latin typeface="Arial"/>
                <a:cs typeface="Arial"/>
              </a:rPr>
              <a:t>ab Klasse 6</a:t>
            </a:r>
          </a:p>
          <a:p>
            <a:pPr marL="285750" lvl="0" indent="-285750">
              <a:lnSpc>
                <a:spcPts val="1800"/>
              </a:lnSpc>
              <a:buFont typeface="Arial"/>
              <a:buChar char="•"/>
            </a:pPr>
            <a:r>
              <a:rPr lang="de-DE" sz="1600" dirty="0" smtClean="0">
                <a:solidFill>
                  <a:schemeClr val="tx1">
                    <a:lumMod val="75000"/>
                    <a:lumOff val="25000"/>
                  </a:schemeClr>
                </a:solidFill>
                <a:latin typeface="Arial"/>
                <a:cs typeface="Arial"/>
              </a:rPr>
              <a:t>zweite Fremdsprache Französisch</a:t>
            </a:r>
          </a:p>
          <a:p>
            <a:pPr>
              <a:lnSpc>
                <a:spcPts val="1800"/>
              </a:lnSpc>
            </a:pPr>
            <a:r>
              <a:rPr lang="de-DE" sz="1600" dirty="0" smtClean="0">
                <a:solidFill>
                  <a:schemeClr val="tx1">
                    <a:lumMod val="75000"/>
                    <a:lumOff val="25000"/>
                  </a:schemeClr>
                </a:solidFill>
                <a:latin typeface="Arial"/>
                <a:cs typeface="Arial"/>
              </a:rPr>
              <a:t>ab Klasse 7</a:t>
            </a:r>
            <a:endParaRPr lang="de-DE" sz="1600" dirty="0">
              <a:solidFill>
                <a:schemeClr val="tx1">
                  <a:lumMod val="75000"/>
                  <a:lumOff val="25000"/>
                </a:schemeClr>
              </a:solidFill>
              <a:latin typeface="Arial"/>
              <a:cs typeface="Arial"/>
            </a:endParaRPr>
          </a:p>
          <a:p>
            <a:pPr marL="285750" indent="-285750">
              <a:lnSpc>
                <a:spcPts val="1800"/>
              </a:lnSpc>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lnSpc>
                <a:spcPts val="1800"/>
              </a:lnSpc>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p>
        </p:txBody>
      </p:sp>
    </p:spTree>
    <p:extLst>
      <p:ext uri="{BB962C8B-B14F-4D97-AF65-F5344CB8AC3E}">
        <p14:creationId xmlns:p14="http://schemas.microsoft.com/office/powerpoint/2010/main" val="1283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13471" y="1769155"/>
            <a:ext cx="5950526" cy="3549049"/>
          </a:xfrm>
          <a:prstGeom prst="roundRect">
            <a:avLst>
              <a:gd name="adj" fmla="val 0"/>
            </a:avLst>
          </a:prstGeom>
          <a:solidFill>
            <a:schemeClr val="accent3">
              <a:lumMod val="60000"/>
              <a:lumOff val="4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18</a:t>
            </a:r>
            <a:endParaRPr lang="de-DE" dirty="0"/>
          </a:p>
        </p:txBody>
      </p:sp>
      <p:sp>
        <p:nvSpPr>
          <p:cNvPr id="29" name="Titel 3"/>
          <p:cNvSpPr txBox="1">
            <a:spLocks/>
          </p:cNvSpPr>
          <p:nvPr/>
        </p:nvSpPr>
        <p:spPr>
          <a:xfrm>
            <a:off x="6682635" y="3686455"/>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smtClean="0">
              <a:latin typeface="Arial" panose="020B0604020202020204" pitchFamily="34" charset="0"/>
              <a:cs typeface="Arial" panose="020B0604020202020204" pitchFamily="34" charset="0"/>
            </a:endParaRPr>
          </a:p>
        </p:txBody>
      </p:sp>
      <p:sp>
        <p:nvSpPr>
          <p:cNvPr id="13" name="Abgerundetes Rechteck 12"/>
          <p:cNvSpPr/>
          <p:nvPr/>
        </p:nvSpPr>
        <p:spPr>
          <a:xfrm>
            <a:off x="2077876" y="1853022"/>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Französisch</a:t>
            </a:r>
            <a:endParaRPr lang="de-DE" sz="1600" dirty="0">
              <a:solidFill>
                <a:schemeClr val="tx1">
                  <a:lumMod val="75000"/>
                  <a:lumOff val="25000"/>
                </a:schemeClr>
              </a:solidFill>
              <a:latin typeface="Arial"/>
              <a:cs typeface="Arial"/>
            </a:endParaRPr>
          </a:p>
        </p:txBody>
      </p:sp>
      <p:sp>
        <p:nvSpPr>
          <p:cNvPr id="14" name="Abgerundetes Rechteck 13"/>
          <p:cNvSpPr/>
          <p:nvPr/>
        </p:nvSpPr>
        <p:spPr>
          <a:xfrm>
            <a:off x="2077876" y="2651836"/>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7" name="Abgerundetes Rechteck 16"/>
          <p:cNvSpPr/>
          <p:nvPr/>
        </p:nvSpPr>
        <p:spPr>
          <a:xfrm>
            <a:off x="2077877" y="3839966"/>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a:t>
            </a:r>
            <a:r>
              <a:rPr lang="de-DE" sz="1600" dirty="0" smtClean="0">
                <a:solidFill>
                  <a:schemeClr val="tx1">
                    <a:lumMod val="75000"/>
                    <a:lumOff val="25000"/>
                  </a:schemeClr>
                </a:solidFill>
                <a:latin typeface="Arial"/>
                <a:cs typeface="Arial"/>
              </a:rPr>
              <a:t>8</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a:t>
            </a:r>
            <a:r>
              <a:rPr lang="de-DE" sz="1600" dirty="0" smtClean="0">
                <a:solidFill>
                  <a:schemeClr val="tx1">
                    <a:lumMod val="75000"/>
                    <a:lumOff val="25000"/>
                  </a:schemeClr>
                </a:solidFill>
                <a:latin typeface="Arial"/>
                <a:cs typeface="Arial"/>
              </a:rPr>
              <a:t>ritte </a:t>
            </a:r>
            <a:r>
              <a:rPr lang="de-DE" sz="1600" dirty="0">
                <a:solidFill>
                  <a:schemeClr val="tx1">
                    <a:lumMod val="75000"/>
                    <a:lumOff val="25000"/>
                  </a:schemeClr>
                </a:solidFill>
                <a:latin typeface="Arial"/>
                <a:cs typeface="Arial"/>
              </a:rPr>
              <a:t>Fremdsprache </a:t>
            </a:r>
            <a:r>
              <a:rPr lang="de-DE" sz="1600" dirty="0" smtClean="0">
                <a:solidFill>
                  <a:schemeClr val="tx1">
                    <a:lumMod val="75000"/>
                    <a:lumOff val="25000"/>
                  </a:schemeClr>
                </a:solidFill>
                <a:latin typeface="Arial"/>
                <a:cs typeface="Arial"/>
              </a:rPr>
              <a:t>Spanisch</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
        <p:nvSpPr>
          <p:cNvPr id="2" name="Textfeld 1"/>
          <p:cNvSpPr txBox="1"/>
          <p:nvPr/>
        </p:nvSpPr>
        <p:spPr>
          <a:xfrm>
            <a:off x="5936735" y="5579948"/>
            <a:ext cx="2119042" cy="276999"/>
          </a:xfrm>
          <a:prstGeom prst="rect">
            <a:avLst/>
          </a:prstGeom>
          <a:noFill/>
        </p:spPr>
        <p:txBody>
          <a:bodyPr wrap="none" rtlCol="0">
            <a:spAutoFit/>
          </a:bodyPr>
          <a:lstStyle/>
          <a:p>
            <a:r>
              <a:rPr lang="de-DE" sz="1200" dirty="0" smtClean="0">
                <a:solidFill>
                  <a:schemeClr val="accent5">
                    <a:lumMod val="50000"/>
                  </a:schemeClr>
                </a:solidFill>
                <a:latin typeface="Arial" panose="020B0604020202020204" pitchFamily="34" charset="0"/>
                <a:cs typeface="Arial" panose="020B0604020202020204" pitchFamily="34" charset="0"/>
              </a:rPr>
              <a:t>*je nach Angebot der Schule</a:t>
            </a:r>
            <a:endParaRPr lang="de-DE" sz="1200" dirty="0">
              <a:solidFill>
                <a:schemeClr val="accent5">
                  <a:lumMod val="50000"/>
                </a:schemeClr>
              </a:solidFill>
              <a:latin typeface="Arial" panose="020B0604020202020204" pitchFamily="34" charset="0"/>
              <a:cs typeface="Arial" panose="020B0604020202020204" pitchFamily="34" charset="0"/>
            </a:endParaRPr>
          </a:p>
        </p:txBody>
      </p:sp>
      <p:sp>
        <p:nvSpPr>
          <p:cNvPr id="12" name="Rechteck 11"/>
          <p:cNvSpPr/>
          <p:nvPr/>
        </p:nvSpPr>
        <p:spPr>
          <a:xfrm>
            <a:off x="402859" y="855459"/>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itel 3"/>
          <p:cNvSpPr txBox="1">
            <a:spLocks/>
          </p:cNvSpPr>
          <p:nvPr/>
        </p:nvSpPr>
        <p:spPr>
          <a:xfrm>
            <a:off x="391746" y="293576"/>
            <a:ext cx="8229600" cy="345858"/>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smtClean="0"/>
          </a:p>
          <a:p>
            <a:r>
              <a:rPr lang="de-DE" sz="3000" dirty="0">
                <a:latin typeface="Arial" panose="020B0604020202020204" pitchFamily="34" charset="0"/>
                <a:cs typeface="Arial" panose="020B0604020202020204" pitchFamily="34" charset="0"/>
              </a:rPr>
              <a:t>Die </a:t>
            </a:r>
            <a:r>
              <a:rPr lang="de-DE" sz="3000" dirty="0" smtClean="0">
                <a:latin typeface="Arial" panose="020B0604020202020204" pitchFamily="34" charset="0"/>
                <a:cs typeface="Arial" panose="020B0604020202020204" pitchFamily="34" charset="0"/>
              </a:rPr>
              <a:t>Gemeinschaftsschule </a:t>
            </a:r>
            <a:endParaRPr lang="de-DE" sz="3000" dirty="0">
              <a:latin typeface="Arial" panose="020B0604020202020204" pitchFamily="34" charset="0"/>
              <a:cs typeface="Arial" panose="020B0604020202020204" pitchFamily="34" charset="0"/>
            </a:endParaRPr>
          </a:p>
          <a:p>
            <a:r>
              <a:rPr lang="de-DE" sz="3000" dirty="0" smtClean="0"/>
              <a:t> </a:t>
            </a:r>
          </a:p>
        </p:txBody>
      </p:sp>
      <p:sp>
        <p:nvSpPr>
          <p:cNvPr id="18" name="Rechteck 17"/>
          <p:cNvSpPr/>
          <p:nvPr/>
        </p:nvSpPr>
        <p:spPr>
          <a:xfrm>
            <a:off x="326292" y="1103585"/>
            <a:ext cx="3241015" cy="369332"/>
          </a:xfrm>
          <a:prstGeom prst="rect">
            <a:avLst/>
          </a:prstGeom>
        </p:spPr>
        <p:txBody>
          <a:bodyPr wrap="none">
            <a:spAutoFit/>
          </a:bodyPr>
          <a:lstStyle/>
          <a:p>
            <a:r>
              <a:rPr lang="de-DE" dirty="0" smtClean="0">
                <a:solidFill>
                  <a:schemeClr val="tx1">
                    <a:lumMod val="75000"/>
                    <a:lumOff val="25000"/>
                  </a:schemeClr>
                </a:solidFill>
                <a:latin typeface="Arial" panose="020B0604020202020204" pitchFamily="34" charset="0"/>
                <a:cs typeface="Arial" panose="020B0604020202020204" pitchFamily="34" charset="0"/>
              </a:rPr>
              <a:t>Wahlpflichtfächer/ Profilfächer</a:t>
            </a:r>
            <a:endParaRPr lang="de-DE"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2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19</a:t>
            </a:r>
            <a:endParaRPr lang="de-DE" dirty="0"/>
          </a:p>
        </p:txBody>
      </p:sp>
      <p:sp>
        <p:nvSpPr>
          <p:cNvPr id="8" name="Titel 3"/>
          <p:cNvSpPr txBox="1">
            <a:spLocks/>
          </p:cNvSpPr>
          <p:nvPr/>
        </p:nvSpPr>
        <p:spPr>
          <a:xfrm>
            <a:off x="457200" y="562000"/>
            <a:ext cx="8229600" cy="1282824"/>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200" dirty="0" smtClean="0"/>
          </a:p>
        </p:txBody>
      </p:sp>
      <p:sp>
        <p:nvSpPr>
          <p:cNvPr id="13" name="Freihandform 12"/>
          <p:cNvSpPr/>
          <p:nvPr/>
        </p:nvSpPr>
        <p:spPr>
          <a:xfrm>
            <a:off x="481477" y="2462959"/>
            <a:ext cx="3382498" cy="1542663"/>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lvl="0" algn="l" defTabSz="577850">
              <a:lnSpc>
                <a:spcPct val="90000"/>
              </a:lnSpc>
              <a:spcBef>
                <a:spcPct val="0"/>
              </a:spcBef>
              <a:spcAft>
                <a:spcPct val="35000"/>
              </a:spcAft>
            </a:pPr>
            <a:endParaRPr lang="de-DE" sz="600" u="sng" kern="1200" dirty="0" smtClean="0">
              <a:solidFill>
                <a:schemeClr val="tx1"/>
              </a:solidFill>
              <a:latin typeface="Arial"/>
              <a:cs typeface="Arial"/>
            </a:endParaRPr>
          </a:p>
          <a:p>
            <a:pPr marL="285750" lvl="0" indent="-285750" algn="l" defTabSz="577850">
              <a:spcBef>
                <a:spcPct val="0"/>
              </a:spcBef>
              <a:spcAft>
                <a:spcPct val="35000"/>
              </a:spcAft>
              <a:buFont typeface="Arial" panose="020B0604020202020204" pitchFamily="34" charset="0"/>
              <a:buChar char="•"/>
            </a:pPr>
            <a:r>
              <a:rPr lang="de-DE" sz="1600" kern="1200" dirty="0" smtClean="0">
                <a:solidFill>
                  <a:schemeClr val="tx1">
                    <a:lumMod val="75000"/>
                    <a:lumOff val="25000"/>
                  </a:schemeClr>
                </a:solidFill>
                <a:latin typeface="Arial"/>
                <a:cs typeface="Arial"/>
              </a:rPr>
              <a:t>Beratung/Unterstützung an der allgemeinen Schule durch die sonderpädagogischen Bildungs- und Beratungszentren </a:t>
            </a:r>
            <a:r>
              <a:rPr lang="de-DE" sz="1600" dirty="0" smtClean="0">
                <a:solidFill>
                  <a:schemeClr val="tx1">
                    <a:lumMod val="75000"/>
                    <a:lumOff val="25000"/>
                  </a:schemeClr>
                </a:solidFill>
                <a:latin typeface="Arial"/>
                <a:cs typeface="Arial"/>
              </a:rPr>
              <a:t>(</a:t>
            </a:r>
            <a:r>
              <a:rPr lang="de-DE" sz="1600" kern="1200" dirty="0" smtClean="0">
                <a:solidFill>
                  <a:schemeClr val="tx1">
                    <a:lumMod val="75000"/>
                    <a:lumOff val="25000"/>
                  </a:schemeClr>
                </a:solidFill>
                <a:latin typeface="Arial"/>
                <a:cs typeface="Arial"/>
              </a:rPr>
              <a:t>SBBZ)</a:t>
            </a:r>
          </a:p>
        </p:txBody>
      </p:sp>
      <p:sp>
        <p:nvSpPr>
          <p:cNvPr id="15" name="Freihandform 14"/>
          <p:cNvSpPr/>
          <p:nvPr/>
        </p:nvSpPr>
        <p:spPr>
          <a:xfrm>
            <a:off x="3570952" y="3788745"/>
            <a:ext cx="5198059" cy="2088232"/>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742950" lvl="1" indent="-285750" defTabSz="577850">
              <a:spcBef>
                <a:spcPct val="0"/>
              </a:spcBef>
              <a:spcAft>
                <a:spcPct val="35000"/>
              </a:spcAft>
              <a:buFont typeface="Symbol" panose="05050102010706020507" pitchFamily="18" charset="2"/>
              <a:buChar char="-"/>
            </a:pPr>
            <a:endParaRPr lang="de-DE" sz="1600" dirty="0" smtClean="0">
              <a:solidFill>
                <a:schemeClr val="bg2"/>
              </a:solidFill>
              <a:latin typeface="Arial"/>
              <a:cs typeface="Arial"/>
            </a:endParaRPr>
          </a:p>
          <a:p>
            <a:pPr lvl="1"/>
            <a:endParaRPr lang="de-DE" dirty="0">
              <a:solidFill>
                <a:schemeClr val="bg2"/>
              </a:solidFill>
              <a:latin typeface="Garamond"/>
              <a:cs typeface="Garamond"/>
            </a:endParaRPr>
          </a:p>
        </p:txBody>
      </p:sp>
      <p:sp>
        <p:nvSpPr>
          <p:cNvPr id="22" name="Abgerundetes Rechteck 21"/>
          <p:cNvSpPr/>
          <p:nvPr/>
        </p:nvSpPr>
        <p:spPr>
          <a:xfrm>
            <a:off x="464626" y="1757420"/>
            <a:ext cx="3641601" cy="648097"/>
          </a:xfrm>
          <a:prstGeom prst="roundRect">
            <a:avLst>
              <a:gd name="adj" fmla="val 0"/>
            </a:avLst>
          </a:prstGeom>
          <a:noFill/>
          <a:ln>
            <a:noFill/>
          </a:ln>
          <a:effectLst/>
        </p:spPr>
        <p:style>
          <a:lnRef idx="1">
            <a:schemeClr val="accent6"/>
          </a:lnRef>
          <a:fillRef idx="2">
            <a:schemeClr val="accent6"/>
          </a:fillRef>
          <a:effectRef idx="1">
            <a:schemeClr val="accent6"/>
          </a:effectRef>
          <a:fontRef idx="minor">
            <a:schemeClr val="dk1"/>
          </a:fontRef>
        </p:style>
        <p:txBody>
          <a:bodyPr spcFirstLastPara="0" vert="horz" wrap="square" lIns="108000" tIns="252550" rIns="108000" bIns="252550" numCol="1" spcCol="1270" anchor="ctr" anchorCtr="0">
            <a:noAutofit/>
          </a:bodyPr>
          <a:lstStyle/>
          <a:p>
            <a:pPr defTabSz="800100">
              <a:lnSpc>
                <a:spcPct val="90000"/>
              </a:lnSpc>
              <a:spcBef>
                <a:spcPct val="0"/>
              </a:spcBef>
              <a:spcAft>
                <a:spcPct val="35000"/>
              </a:spcAft>
            </a:pPr>
            <a:r>
              <a:rPr lang="de-DE" sz="1600" b="1" dirty="0" smtClean="0">
                <a:solidFill>
                  <a:schemeClr val="tx1">
                    <a:lumMod val="75000"/>
                    <a:lumOff val="25000"/>
                  </a:schemeClr>
                </a:solidFill>
                <a:latin typeface="Arial"/>
                <a:cs typeface="Arial"/>
              </a:rPr>
              <a:t>Der sonderpädagogische Dienst</a:t>
            </a:r>
            <a:endParaRPr lang="de-DE" sz="1600" b="1" dirty="0">
              <a:solidFill>
                <a:schemeClr val="tx1">
                  <a:lumMod val="75000"/>
                  <a:lumOff val="25000"/>
                </a:schemeClr>
              </a:solidFill>
              <a:latin typeface="Arial"/>
              <a:cs typeface="Arial"/>
            </a:endParaRPr>
          </a:p>
        </p:txBody>
      </p:sp>
      <p:sp>
        <p:nvSpPr>
          <p:cNvPr id="23" name="Abgerundetes Rechteck 22"/>
          <p:cNvSpPr/>
          <p:nvPr/>
        </p:nvSpPr>
        <p:spPr>
          <a:xfrm>
            <a:off x="4333773" y="1758963"/>
            <a:ext cx="4514951" cy="64807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pPr defTabSz="800100">
              <a:lnSpc>
                <a:spcPct val="90000"/>
              </a:lnSpc>
              <a:spcBef>
                <a:spcPct val="0"/>
              </a:spcBef>
              <a:spcAft>
                <a:spcPct val="35000"/>
              </a:spcAft>
            </a:pPr>
            <a:r>
              <a:rPr lang="de-DE" sz="1600" b="1" dirty="0" smtClean="0">
                <a:solidFill>
                  <a:schemeClr val="tx1">
                    <a:lumMod val="75000"/>
                    <a:lumOff val="25000"/>
                  </a:schemeClr>
                </a:solidFill>
                <a:latin typeface="Arial"/>
                <a:cs typeface="Arial"/>
              </a:rPr>
              <a:t>Das sonderpädagogische Bildungsangebot </a:t>
            </a:r>
            <a:endParaRPr lang="de-DE" sz="1600" b="1" dirty="0">
              <a:solidFill>
                <a:schemeClr val="tx1">
                  <a:lumMod val="75000"/>
                  <a:lumOff val="25000"/>
                </a:schemeClr>
              </a:solidFill>
              <a:latin typeface="Arial"/>
              <a:cs typeface="Arial"/>
            </a:endParaRPr>
          </a:p>
        </p:txBody>
      </p:sp>
      <p:sp>
        <p:nvSpPr>
          <p:cNvPr id="12" name="Freihandform 11"/>
          <p:cNvSpPr/>
          <p:nvPr/>
        </p:nvSpPr>
        <p:spPr>
          <a:xfrm>
            <a:off x="4340225" y="2460547"/>
            <a:ext cx="4508500" cy="3105391"/>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171450" indent="-171450" defTabSz="577850">
              <a:lnSpc>
                <a:spcPct val="90000"/>
              </a:lnSpc>
              <a:spcBef>
                <a:spcPct val="0"/>
              </a:spcBef>
              <a:spcAft>
                <a:spcPct val="35000"/>
              </a:spcAft>
              <a:buFont typeface="Arial" panose="020B0604020202020204" pitchFamily="34" charset="0"/>
              <a:buChar char="•"/>
            </a:pPr>
            <a:endParaRPr lang="de-DE" sz="600" u="sng" dirty="0" smtClean="0">
              <a:solidFill>
                <a:schemeClr val="tx1"/>
              </a:solidFill>
              <a:latin typeface="Arial"/>
              <a:cs typeface="Arial"/>
            </a:endParaRPr>
          </a:p>
          <a:p>
            <a:pPr marL="285750" lvl="1" indent="-285750" defTabSz="577850">
              <a:spcBef>
                <a:spcPct val="0"/>
              </a:spcBef>
              <a:spcAft>
                <a:spcPct val="35000"/>
              </a:spcAft>
              <a:buFont typeface="Arial" panose="020B0604020202020204" pitchFamily="34" charset="0"/>
              <a:buChar char="•"/>
            </a:pPr>
            <a:r>
              <a:rPr lang="de-DE" sz="1600" u="sng" dirty="0" smtClean="0">
                <a:solidFill>
                  <a:schemeClr val="tx1">
                    <a:lumMod val="75000"/>
                    <a:lumOff val="25000"/>
                  </a:schemeClr>
                </a:solidFill>
                <a:latin typeface="Arial"/>
                <a:cs typeface="Arial"/>
              </a:rPr>
              <a:t>Voraussetzung</a:t>
            </a:r>
            <a:r>
              <a:rPr lang="de-DE" sz="1600" dirty="0" smtClean="0">
                <a:solidFill>
                  <a:schemeClr val="tx1">
                    <a:lumMod val="75000"/>
                    <a:lumOff val="25000"/>
                  </a:schemeClr>
                </a:solidFill>
                <a:latin typeface="Arial"/>
                <a:cs typeface="Arial"/>
              </a:rPr>
              <a:t>: durch </a:t>
            </a:r>
            <a:r>
              <a:rPr lang="de-DE" sz="1600" dirty="0">
                <a:solidFill>
                  <a:schemeClr val="tx1">
                    <a:lumMod val="75000"/>
                    <a:lumOff val="25000"/>
                  </a:schemeClr>
                </a:solidFill>
                <a:latin typeface="Arial"/>
                <a:cs typeface="Arial"/>
              </a:rPr>
              <a:t>das Staatliche Schulamt festgestellter Anspruch (i. d. R. befristet</a:t>
            </a:r>
            <a:r>
              <a:rPr lang="de-DE" sz="1600" dirty="0" smtClean="0">
                <a:solidFill>
                  <a:schemeClr val="tx1">
                    <a:lumMod val="75000"/>
                    <a:lumOff val="25000"/>
                  </a:schemeClr>
                </a:solidFill>
                <a:latin typeface="Arial"/>
                <a:cs typeface="Arial"/>
              </a:rPr>
              <a:t>)</a:t>
            </a:r>
          </a:p>
          <a:p>
            <a:pPr marL="0" lvl="1" defTabSz="577850">
              <a:spcBef>
                <a:spcPct val="0"/>
              </a:spcBef>
              <a:spcAft>
                <a:spcPct val="35000"/>
              </a:spcAft>
            </a:pPr>
            <a:endParaRPr lang="de-DE" sz="1600" dirty="0">
              <a:solidFill>
                <a:schemeClr val="tx1">
                  <a:lumMod val="75000"/>
                  <a:lumOff val="25000"/>
                </a:schemeClr>
              </a:solidFill>
              <a:latin typeface="Arial"/>
              <a:cs typeface="Arial"/>
            </a:endParaRPr>
          </a:p>
          <a:p>
            <a:pPr marL="285750" indent="-285750" defTabSz="577850">
              <a:lnSpc>
                <a:spcPct val="90000"/>
              </a:lnSpc>
              <a:spcBef>
                <a:spcPct val="0"/>
              </a:spcBef>
              <a:spcAft>
                <a:spcPct val="35000"/>
              </a:spcAft>
              <a:buFont typeface="Arial" panose="020B0604020202020204" pitchFamily="34" charset="0"/>
              <a:buChar char="•"/>
            </a:pPr>
            <a:r>
              <a:rPr lang="de-DE" sz="1600" u="sng" dirty="0" smtClean="0">
                <a:solidFill>
                  <a:schemeClr val="tx1">
                    <a:lumMod val="75000"/>
                    <a:lumOff val="25000"/>
                  </a:schemeClr>
                </a:solidFill>
                <a:latin typeface="Arial"/>
                <a:cs typeface="Arial"/>
              </a:rPr>
              <a:t>Organisationsformen</a:t>
            </a:r>
            <a:endParaRPr lang="de-DE" sz="1600" u="sng" dirty="0">
              <a:solidFill>
                <a:schemeClr val="tx1">
                  <a:lumMod val="75000"/>
                  <a:lumOff val="25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Inklusives Bildungsangebot </a:t>
            </a:r>
            <a:endParaRPr lang="de-DE" sz="1600" dirty="0" smtClean="0">
              <a:solidFill>
                <a:schemeClr val="accent3">
                  <a:lumMod val="60000"/>
                  <a:lumOff val="40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SBBZ (teilweise mit Bildungsgängen der allgemeinen Schulen) </a:t>
            </a:r>
          </a:p>
          <a:p>
            <a:pPr marL="742950" lvl="1" indent="-285750" defTabSz="577850">
              <a:spcBef>
                <a:spcPct val="0"/>
              </a:spcBef>
              <a:spcAft>
                <a:spcPct val="35000"/>
              </a:spcAft>
              <a:buFont typeface="Symbol" panose="05050102010706020507" pitchFamily="18" charset="2"/>
              <a:buChar char="-"/>
            </a:pPr>
            <a:r>
              <a:rPr lang="de-DE" sz="1600" dirty="0" smtClean="0">
                <a:solidFill>
                  <a:schemeClr val="accent3">
                    <a:lumMod val="60000"/>
                    <a:lumOff val="40000"/>
                  </a:schemeClr>
                </a:solidFill>
                <a:latin typeface="Arial"/>
                <a:cs typeface="Arial"/>
              </a:rPr>
              <a:t>Kooperative Organisationsformen</a:t>
            </a:r>
            <a:endParaRPr lang="de-DE" sz="1600" dirty="0">
              <a:solidFill>
                <a:schemeClr val="accent3">
                  <a:lumMod val="60000"/>
                  <a:lumOff val="40000"/>
                </a:schemeClr>
              </a:solidFill>
              <a:latin typeface="Arial"/>
              <a:cs typeface="Arial"/>
            </a:endParaRPr>
          </a:p>
        </p:txBody>
      </p:sp>
      <p:sp>
        <p:nvSpPr>
          <p:cNvPr id="11" name="Rechteck 10"/>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itel 3"/>
          <p:cNvSpPr txBox="1">
            <a:spLocks/>
          </p:cNvSpPr>
          <p:nvPr/>
        </p:nvSpPr>
        <p:spPr>
          <a:xfrm>
            <a:off x="457199" y="562000"/>
            <a:ext cx="8385175" cy="850776"/>
          </a:xfrm>
          <a:prstGeom prst="rect">
            <a:avLst/>
          </a:prstGeom>
        </p:spPr>
        <p:txBody>
          <a:bodyPr vert="horz" anchor="ctr">
            <a:no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Sonderpädagogisches Beratungs-, </a:t>
            </a:r>
          </a:p>
          <a:p>
            <a:r>
              <a:rPr lang="de-DE" sz="3000" dirty="0" smtClean="0">
                <a:latin typeface="Arial" panose="020B0604020202020204" pitchFamily="34" charset="0"/>
                <a:cs typeface="Arial" panose="020B0604020202020204" pitchFamily="34" charset="0"/>
              </a:rPr>
              <a:t> 	        Unterstützungs- und Bildungsangebot</a:t>
            </a:r>
            <a:endParaRPr lang="de-DE" sz="3000" dirty="0">
              <a:latin typeface="Arial" panose="020B0604020202020204" pitchFamily="34" charset="0"/>
              <a:cs typeface="Arial" panose="020B0604020202020204" pitchFamily="34" charset="0"/>
            </a:endParaRPr>
          </a:p>
        </p:txBody>
      </p:sp>
      <p:sp>
        <p:nvSpPr>
          <p:cNvPr id="16" name="Freihandform 15"/>
          <p:cNvSpPr/>
          <p:nvPr/>
        </p:nvSpPr>
        <p:spPr>
          <a:xfrm>
            <a:off x="3499577" y="6011753"/>
            <a:ext cx="5167758" cy="1103376"/>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ctr" anchorCtr="0">
            <a:noAutofit/>
          </a:bodyPr>
          <a:lstStyle/>
          <a:p>
            <a:endParaRPr lang="de-DE" sz="1600" dirty="0">
              <a:solidFill>
                <a:schemeClr val="tx1">
                  <a:lumMod val="75000"/>
                  <a:lumOff val="25000"/>
                </a:schemeClr>
              </a:solidFill>
              <a:latin typeface="Arial"/>
              <a:cs typeface="Arial"/>
            </a:endParaRPr>
          </a:p>
        </p:txBody>
      </p:sp>
      <p:sp>
        <p:nvSpPr>
          <p:cNvPr id="2" name="Rechteck 1"/>
          <p:cNvSpPr/>
          <p:nvPr/>
        </p:nvSpPr>
        <p:spPr>
          <a:xfrm>
            <a:off x="467544" y="5496401"/>
            <a:ext cx="8379022" cy="338554"/>
          </a:xfrm>
          <a:prstGeom prst="rect">
            <a:avLst/>
          </a:prstGeom>
          <a:ln w="28575">
            <a:solidFill>
              <a:schemeClr val="accent3">
                <a:lumMod val="60000"/>
                <a:lumOff val="40000"/>
              </a:schemeClr>
            </a:solidFill>
          </a:ln>
        </p:spPr>
        <p:txBody>
          <a:bodyPr wrap="square">
            <a:spAutoFit/>
          </a:bodyPr>
          <a:lstStyle/>
          <a:p>
            <a:pPr algn="ctr"/>
            <a:r>
              <a:rPr lang="de-DE" sz="1600" u="sng" dirty="0">
                <a:solidFill>
                  <a:schemeClr val="tx1">
                    <a:lumMod val="75000"/>
                    <a:lumOff val="25000"/>
                  </a:schemeClr>
                </a:solidFill>
                <a:latin typeface="Arial"/>
                <a:cs typeface="Arial"/>
              </a:rPr>
              <a:t>Bildungswegekonferenz</a:t>
            </a:r>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Klärung der </a:t>
            </a:r>
            <a:r>
              <a:rPr lang="de-DE" sz="1600" dirty="0">
                <a:solidFill>
                  <a:schemeClr val="tx1">
                    <a:lumMod val="75000"/>
                    <a:lumOff val="25000"/>
                  </a:schemeClr>
                </a:solidFill>
                <a:latin typeface="Arial"/>
                <a:cs typeface="Arial"/>
              </a:rPr>
              <a:t>Organisationsform </a:t>
            </a:r>
            <a:r>
              <a:rPr lang="de-DE" sz="1600" dirty="0" smtClean="0">
                <a:solidFill>
                  <a:schemeClr val="tx1">
                    <a:lumMod val="75000"/>
                    <a:lumOff val="25000"/>
                  </a:schemeClr>
                </a:solidFill>
                <a:latin typeface="Arial"/>
                <a:cs typeface="Arial"/>
              </a:rPr>
              <a:t>mit allen Beteiligten</a:t>
            </a:r>
          </a:p>
        </p:txBody>
      </p:sp>
    </p:spTree>
    <p:extLst>
      <p:ext uri="{BB962C8B-B14F-4D97-AF65-F5344CB8AC3E}">
        <p14:creationId xmlns:p14="http://schemas.microsoft.com/office/powerpoint/2010/main" val="5103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457200" y="3856194"/>
            <a:ext cx="8208912" cy="18002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dirty="0" smtClean="0"/>
              <a:t>www.km-bw.de</a:t>
            </a:r>
            <a:endParaRPr lang="de-DE" dirty="0"/>
          </a:p>
        </p:txBody>
      </p:sp>
      <p:sp>
        <p:nvSpPr>
          <p:cNvPr id="4" name="Titel 3"/>
          <p:cNvSpPr>
            <a:spLocks noGrp="1"/>
          </p:cNvSpPr>
          <p:nvPr>
            <p:ph type="title"/>
          </p:nvPr>
        </p:nvSpPr>
        <p:spPr>
          <a:xfrm>
            <a:off x="457200" y="562000"/>
            <a:ext cx="8229600" cy="706760"/>
          </a:xfrm>
        </p:spPr>
        <p:txBody>
          <a:bodyPr>
            <a:normAutofit/>
          </a:bodyPr>
          <a:lstStyle/>
          <a:p>
            <a:r>
              <a:rPr lang="de-DE" sz="3000" dirty="0" smtClean="0"/>
              <a:t>Überblick</a:t>
            </a:r>
            <a:endParaRPr lang="de-DE" sz="3000"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a:t>
            </a:r>
            <a:endParaRPr lang="de-DE" dirty="0"/>
          </a:p>
        </p:txBody>
      </p:sp>
      <p:sp>
        <p:nvSpPr>
          <p:cNvPr id="11" name="Rechteck 10"/>
          <p:cNvSpPr/>
          <p:nvPr/>
        </p:nvSpPr>
        <p:spPr>
          <a:xfrm>
            <a:off x="467543" y="1484784"/>
            <a:ext cx="8387531" cy="648072"/>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Arial"/>
                <a:cs typeface="Arial"/>
              </a:rPr>
              <a:t> I</a:t>
            </a:r>
            <a:r>
              <a:rPr lang="de-DE" sz="2800" dirty="0">
                <a:solidFill>
                  <a:schemeClr val="accent5">
                    <a:lumMod val="20000"/>
                    <a:lumOff val="80000"/>
                  </a:schemeClr>
                </a:solidFill>
                <a:latin typeface="Arial"/>
                <a:cs typeface="Arial"/>
              </a:rPr>
              <a:t>. Von der Primar- in die Sekundarstufe </a:t>
            </a:r>
          </a:p>
        </p:txBody>
      </p:sp>
      <p:sp>
        <p:nvSpPr>
          <p:cNvPr id="13" name="Rechteck 12"/>
          <p:cNvSpPr/>
          <p:nvPr/>
        </p:nvSpPr>
        <p:spPr>
          <a:xfrm>
            <a:off x="467543" y="2276872"/>
            <a:ext cx="8387531" cy="64807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Arial"/>
                <a:cs typeface="Arial"/>
              </a:rPr>
              <a:t> II</a:t>
            </a:r>
            <a:r>
              <a:rPr lang="de-DE" sz="2800" dirty="0">
                <a:solidFill>
                  <a:schemeClr val="accent5">
                    <a:lumMod val="20000"/>
                    <a:lumOff val="80000"/>
                  </a:schemeClr>
                </a:solidFill>
                <a:latin typeface="Arial"/>
                <a:cs typeface="Arial"/>
              </a:rPr>
              <a:t>. Die weiterführenden Schulen </a:t>
            </a:r>
          </a:p>
        </p:txBody>
      </p:sp>
      <p:sp>
        <p:nvSpPr>
          <p:cNvPr id="2" name="Rechteck 1"/>
          <p:cNvSpPr/>
          <p:nvPr/>
        </p:nvSpPr>
        <p:spPr>
          <a:xfrm>
            <a:off x="467543" y="3068960"/>
            <a:ext cx="8387531" cy="648072"/>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Garamond" panose="02020404030301010803" pitchFamily="18" charset="0"/>
              </a:rPr>
              <a:t> </a:t>
            </a:r>
            <a:r>
              <a:rPr lang="de-DE" sz="2800" dirty="0" smtClean="0">
                <a:solidFill>
                  <a:schemeClr val="accent5">
                    <a:lumMod val="20000"/>
                    <a:lumOff val="80000"/>
                  </a:schemeClr>
                </a:solidFill>
                <a:latin typeface="Arial"/>
                <a:cs typeface="Arial"/>
              </a:rPr>
              <a:t>III</a:t>
            </a:r>
            <a:r>
              <a:rPr lang="de-DE" sz="2800" dirty="0">
                <a:solidFill>
                  <a:schemeClr val="accent5">
                    <a:lumMod val="20000"/>
                    <a:lumOff val="80000"/>
                  </a:schemeClr>
                </a:solidFill>
                <a:latin typeface="Arial"/>
                <a:cs typeface="Arial"/>
              </a:rPr>
              <a:t>. Die nächsten Schritte </a:t>
            </a:r>
          </a:p>
        </p:txBody>
      </p:sp>
      <p:pic>
        <p:nvPicPr>
          <p:cNvPr id="7" name="Bild 6" descr="Foto Folie 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861047"/>
            <a:ext cx="2736304" cy="1800201"/>
          </a:xfrm>
          <a:prstGeom prst="rect">
            <a:avLst/>
          </a:prstGeom>
        </p:spPr>
      </p:pic>
      <p:pic>
        <p:nvPicPr>
          <p:cNvPr id="8" name="Bild 7" descr="Foto Folie 1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2893" y="3861048"/>
            <a:ext cx="2664296" cy="1800200"/>
          </a:xfrm>
          <a:prstGeom prst="rect">
            <a:avLst/>
          </a:prstGeom>
        </p:spPr>
      </p:pic>
      <p:pic>
        <p:nvPicPr>
          <p:cNvPr id="10" name="Bild 9" descr="Foto Folie 24.jpg"/>
          <p:cNvPicPr>
            <a:picLocks noChangeAspect="1"/>
          </p:cNvPicPr>
          <p:nvPr/>
        </p:nvPicPr>
        <p:blipFill rotWithShape="1">
          <a:blip r:embed="rId5" cstate="print">
            <a:extLst>
              <a:ext uri="{28A0092B-C50C-407E-A947-70E740481C1C}">
                <a14:useLocalDpi xmlns:a14="http://schemas.microsoft.com/office/drawing/2010/main" val="0"/>
              </a:ext>
            </a:extLst>
          </a:blip>
          <a:srcRect b="6854"/>
          <a:stretch/>
        </p:blipFill>
        <p:spPr>
          <a:xfrm>
            <a:off x="6126234" y="3861048"/>
            <a:ext cx="2736000" cy="1800000"/>
          </a:xfrm>
          <a:prstGeom prst="rect">
            <a:avLst/>
          </a:prstGeom>
        </p:spPr>
      </p:pic>
    </p:spTree>
    <p:extLst>
      <p:ext uri="{BB962C8B-B14F-4D97-AF65-F5344CB8AC3E}">
        <p14:creationId xmlns:p14="http://schemas.microsoft.com/office/powerpoint/2010/main" val="376030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20</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Bildungswege in der Sekundarstufe (Auswahl)</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8133241" y="1756481"/>
            <a:ext cx="720000" cy="2944075"/>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smtClean="0">
                <a:solidFill>
                  <a:schemeClr val="tx1">
                    <a:lumMod val="75000"/>
                    <a:lumOff val="25000"/>
                  </a:schemeClr>
                </a:solidFill>
                <a:latin typeface="Arial"/>
                <a:cs typeface="Arial"/>
              </a:rPr>
              <a:t>Allgemeine </a:t>
            </a:r>
          </a:p>
          <a:p>
            <a:pPr algn="ctr"/>
            <a:r>
              <a:rPr lang="de-DE" sz="1500" b="1" dirty="0" smtClean="0">
                <a:solidFill>
                  <a:schemeClr val="tx1">
                    <a:lumMod val="75000"/>
                    <a:lumOff val="25000"/>
                  </a:schemeClr>
                </a:solidFill>
                <a:latin typeface="Arial"/>
                <a:cs typeface="Arial"/>
              </a:rPr>
              <a:t>Hochschulreife </a:t>
            </a:r>
            <a:endParaRPr lang="de-DE" sz="1500" b="1" dirty="0">
              <a:solidFill>
                <a:schemeClr val="tx1">
                  <a:lumMod val="75000"/>
                  <a:lumOff val="25000"/>
                </a:schemeClr>
              </a:solidFill>
              <a:latin typeface="Arial"/>
              <a:cs typeface="Arial"/>
            </a:endParaRPr>
          </a:p>
        </p:txBody>
      </p:sp>
      <p:sp>
        <p:nvSpPr>
          <p:cNvPr id="9" name="Eingekerbter Richtungspfeil 4"/>
          <p:cNvSpPr/>
          <p:nvPr/>
        </p:nvSpPr>
        <p:spPr>
          <a:xfrm rot="16200000">
            <a:off x="-2593181" y="410556"/>
            <a:ext cx="1514475" cy="1009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endParaRPr lang="de-DE" sz="4200" kern="1200"/>
          </a:p>
        </p:txBody>
      </p:sp>
      <p:sp>
        <p:nvSpPr>
          <p:cNvPr id="10" name="Rechteck 9"/>
          <p:cNvSpPr/>
          <p:nvPr/>
        </p:nvSpPr>
        <p:spPr>
          <a:xfrm>
            <a:off x="2176836" y="2967335"/>
            <a:ext cx="4572000" cy="369332"/>
          </a:xfrm>
          <a:prstGeom prst="rect">
            <a:avLst/>
          </a:prstGeom>
        </p:spPr>
        <p:txBody>
          <a:bodyPr>
            <a:spAutoFit/>
          </a:bodyPr>
          <a:lstStyle/>
          <a:p>
            <a:pPr algn="ctr"/>
            <a:r>
              <a:rPr lang="de-DE" dirty="0" smtClean="0"/>
              <a:t> </a:t>
            </a:r>
            <a:endParaRPr lang="de-DE" dirty="0"/>
          </a:p>
        </p:txBody>
      </p:sp>
      <p:sp>
        <p:nvSpPr>
          <p:cNvPr id="17" name="Rechteck 16"/>
          <p:cNvSpPr/>
          <p:nvPr/>
        </p:nvSpPr>
        <p:spPr>
          <a:xfrm>
            <a:off x="8131142" y="4756402"/>
            <a:ext cx="720000" cy="1080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smtClean="0">
                <a:solidFill>
                  <a:schemeClr val="tx1">
                    <a:lumMod val="75000"/>
                    <a:lumOff val="25000"/>
                  </a:schemeClr>
                </a:solidFill>
                <a:latin typeface="Arial"/>
                <a:cs typeface="Arial"/>
              </a:rPr>
              <a:t>Fachhoch-schulreife </a:t>
            </a:r>
            <a:endParaRPr lang="de-DE" sz="1500" b="1" dirty="0">
              <a:solidFill>
                <a:schemeClr val="tx1">
                  <a:lumMod val="75000"/>
                  <a:lumOff val="25000"/>
                </a:schemeClr>
              </a:solidFill>
              <a:latin typeface="Arial"/>
              <a:cs typeface="Arial"/>
            </a:endParaRPr>
          </a:p>
        </p:txBody>
      </p:sp>
      <p:sp>
        <p:nvSpPr>
          <p:cNvPr id="13" name="Richtungspfeil 12"/>
          <p:cNvSpPr/>
          <p:nvPr/>
        </p:nvSpPr>
        <p:spPr>
          <a:xfrm>
            <a:off x="4756404" y="3795597"/>
            <a:ext cx="3249359"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Berufliches </a:t>
            </a:r>
            <a:r>
              <a:rPr lang="de-DE" sz="1600" dirty="0">
                <a:solidFill>
                  <a:schemeClr val="tx1">
                    <a:lumMod val="75000"/>
                    <a:lumOff val="25000"/>
                  </a:schemeClr>
                </a:solidFill>
                <a:latin typeface="Arial"/>
                <a:cs typeface="Arial"/>
              </a:rPr>
              <a:t>Gymnasium </a:t>
            </a:r>
            <a:endParaRPr lang="de-DE" sz="1600" dirty="0" smtClean="0">
              <a:solidFill>
                <a:schemeClr val="tx1">
                  <a:lumMod val="75000"/>
                  <a:lumOff val="25000"/>
                </a:schemeClr>
              </a:solidFill>
              <a:latin typeface="Arial"/>
              <a:cs typeface="Arial"/>
            </a:endParaRPr>
          </a:p>
        </p:txBody>
      </p:sp>
      <p:sp>
        <p:nvSpPr>
          <p:cNvPr id="14" name="Rechteck 13"/>
          <p:cNvSpPr/>
          <p:nvPr/>
        </p:nvSpPr>
        <p:spPr>
          <a:xfrm>
            <a:off x="3925364" y="1780626"/>
            <a:ext cx="720000" cy="4068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r>
              <a:rPr lang="de-DE" sz="1100" b="1" dirty="0" smtClean="0">
                <a:solidFill>
                  <a:schemeClr val="tx1">
                    <a:lumMod val="75000"/>
                    <a:lumOff val="25000"/>
                  </a:schemeClr>
                </a:solidFill>
                <a:latin typeface="Arial"/>
                <a:cs typeface="Arial"/>
              </a:rPr>
              <a:t> </a:t>
            </a:r>
          </a:p>
        </p:txBody>
      </p:sp>
      <p:sp>
        <p:nvSpPr>
          <p:cNvPr id="15" name="Rechteck 14"/>
          <p:cNvSpPr/>
          <p:nvPr/>
        </p:nvSpPr>
        <p:spPr>
          <a:xfrm>
            <a:off x="4756403" y="4315736"/>
            <a:ext cx="1254011" cy="1036772"/>
          </a:xfrm>
          <a:prstGeom prst="rect">
            <a:avLst/>
          </a:prstGeom>
          <a:solidFill>
            <a:schemeClr val="accent3">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smtClean="0">
                <a:solidFill>
                  <a:schemeClr val="tx1"/>
                </a:solidFill>
                <a:latin typeface="Arial"/>
                <a:cs typeface="Arial"/>
              </a:rPr>
              <a:t>Duale oder schulische Berufs-ausbildung</a:t>
            </a:r>
            <a:endParaRPr lang="de-DE" sz="1600" kern="1200" dirty="0">
              <a:solidFill>
                <a:schemeClr val="tx1"/>
              </a:solidFill>
              <a:latin typeface="Arial"/>
              <a:cs typeface="Arial"/>
            </a:endParaRPr>
          </a:p>
        </p:txBody>
      </p:sp>
      <p:sp>
        <p:nvSpPr>
          <p:cNvPr id="16" name="Richtungspfeil 15"/>
          <p:cNvSpPr/>
          <p:nvPr/>
        </p:nvSpPr>
        <p:spPr>
          <a:xfrm>
            <a:off x="4756403" y="5416962"/>
            <a:ext cx="32493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 Berufskolleg</a:t>
            </a:r>
            <a:endParaRPr lang="de-DE" sz="1600" dirty="0">
              <a:solidFill>
                <a:schemeClr val="tx1">
                  <a:lumMod val="75000"/>
                  <a:lumOff val="25000"/>
                </a:schemeClr>
              </a:solidFill>
              <a:latin typeface="Arial"/>
              <a:cs typeface="Arial"/>
            </a:endParaRPr>
          </a:p>
        </p:txBody>
      </p:sp>
      <p:sp>
        <p:nvSpPr>
          <p:cNvPr id="18" name="Rechteck 17"/>
          <p:cNvSpPr/>
          <p:nvPr/>
        </p:nvSpPr>
        <p:spPr>
          <a:xfrm>
            <a:off x="466694" y="1780830"/>
            <a:ext cx="720000" cy="4068000"/>
          </a:xfrm>
          <a:prstGeom prst="rect">
            <a:avLst/>
          </a:prstGeom>
          <a:solidFill>
            <a:schemeClr val="accent3">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endParaRPr lang="de-DE" sz="1100" b="1" dirty="0">
              <a:solidFill>
                <a:schemeClr val="tx1">
                  <a:lumMod val="75000"/>
                  <a:lumOff val="25000"/>
                </a:schemeClr>
              </a:solidFill>
              <a:latin typeface="Arial"/>
              <a:cs typeface="Arial"/>
            </a:endParaRPr>
          </a:p>
        </p:txBody>
      </p:sp>
      <p:sp>
        <p:nvSpPr>
          <p:cNvPr id="22" name="Richtungspfeil 21"/>
          <p:cNvSpPr/>
          <p:nvPr/>
        </p:nvSpPr>
        <p:spPr>
          <a:xfrm>
            <a:off x="6089903" y="4316356"/>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Berufsoberschule </a:t>
            </a:r>
          </a:p>
        </p:txBody>
      </p:sp>
      <p:sp>
        <p:nvSpPr>
          <p:cNvPr id="23" name="Richtungspfeil 22"/>
          <p:cNvSpPr/>
          <p:nvPr/>
        </p:nvSpPr>
        <p:spPr>
          <a:xfrm>
            <a:off x="6089903" y="4900968"/>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Fachschule </a:t>
            </a:r>
          </a:p>
        </p:txBody>
      </p:sp>
      <p:sp>
        <p:nvSpPr>
          <p:cNvPr id="21" name="Richtungspfeil 20"/>
          <p:cNvSpPr/>
          <p:nvPr/>
        </p:nvSpPr>
        <p:spPr>
          <a:xfrm>
            <a:off x="472749" y="2711244"/>
            <a:ext cx="3360110"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Realschule</a:t>
            </a:r>
          </a:p>
        </p:txBody>
      </p:sp>
      <p:sp>
        <p:nvSpPr>
          <p:cNvPr id="11" name="Richtungspfeil 10"/>
          <p:cNvSpPr/>
          <p:nvPr/>
        </p:nvSpPr>
        <p:spPr>
          <a:xfrm>
            <a:off x="727676" y="2228438"/>
            <a:ext cx="7278088"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 				        mit Oberstufe</a:t>
            </a:r>
          </a:p>
        </p:txBody>
      </p:sp>
      <p:sp>
        <p:nvSpPr>
          <p:cNvPr id="12" name="Richtungspfeil 11"/>
          <p:cNvSpPr/>
          <p:nvPr/>
        </p:nvSpPr>
        <p:spPr>
          <a:xfrm>
            <a:off x="472749" y="1757835"/>
            <a:ext cx="7533014"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Allgemein bildendes Gymnasium </a:t>
            </a:r>
          </a:p>
        </p:txBody>
      </p:sp>
      <p:sp>
        <p:nvSpPr>
          <p:cNvPr id="2" name="Textfeld 1"/>
          <p:cNvSpPr txBox="1"/>
          <p:nvPr/>
        </p:nvSpPr>
        <p:spPr>
          <a:xfrm rot="16200000">
            <a:off x="-365369" y="4462934"/>
            <a:ext cx="2308860" cy="323165"/>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Hauptschulabschluss</a:t>
            </a:r>
          </a:p>
        </p:txBody>
      </p:sp>
      <p:sp>
        <p:nvSpPr>
          <p:cNvPr id="25" name="Textfeld 24"/>
          <p:cNvSpPr txBox="1"/>
          <p:nvPr/>
        </p:nvSpPr>
        <p:spPr>
          <a:xfrm rot="16200000">
            <a:off x="3135656" y="3737865"/>
            <a:ext cx="2308860" cy="553998"/>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Mittlerer Bildungsabschluss</a:t>
            </a:r>
          </a:p>
        </p:txBody>
      </p:sp>
      <p:sp>
        <p:nvSpPr>
          <p:cNvPr id="26" name="Richtungspfeil 25"/>
          <p:cNvSpPr/>
          <p:nvPr/>
        </p:nvSpPr>
        <p:spPr>
          <a:xfrm>
            <a:off x="472749" y="3193149"/>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Werkrealschule</a:t>
            </a:r>
          </a:p>
        </p:txBody>
      </p:sp>
      <p:sp>
        <p:nvSpPr>
          <p:cNvPr id="27" name="Richtungspfeil 26"/>
          <p:cNvSpPr/>
          <p:nvPr/>
        </p:nvSpPr>
        <p:spPr>
          <a:xfrm>
            <a:off x="472749" y="2228438"/>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Gemeinschaftsschule</a:t>
            </a:r>
          </a:p>
        </p:txBody>
      </p:sp>
      <p:sp>
        <p:nvSpPr>
          <p:cNvPr id="28" name="Richtungspfeil 27"/>
          <p:cNvSpPr/>
          <p:nvPr/>
        </p:nvSpPr>
        <p:spPr>
          <a:xfrm>
            <a:off x="1260117" y="4611816"/>
            <a:ext cx="2572743" cy="432000"/>
          </a:xfrm>
          <a:prstGeom prst="homePlate">
            <a:avLst/>
          </a:prstGeom>
          <a:solidFill>
            <a:srgbClr val="FFFFFF"/>
          </a:solidFill>
          <a:ln w="19050">
            <a:solidFill>
              <a:schemeClr val="accent2">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Berufliche </a:t>
            </a:r>
            <a:r>
              <a:rPr lang="de-DE" sz="1600" dirty="0" smtClean="0">
                <a:solidFill>
                  <a:schemeClr val="tx1">
                    <a:lumMod val="75000"/>
                    <a:lumOff val="25000"/>
                  </a:schemeClr>
                </a:solidFill>
                <a:latin typeface="Arial"/>
                <a:cs typeface="Arial"/>
              </a:rPr>
              <a:t>Schulen</a:t>
            </a:r>
            <a:r>
              <a:rPr lang="de-DE" sz="1600" dirty="0">
                <a:solidFill>
                  <a:schemeClr val="tx1">
                    <a:lumMod val="75000"/>
                    <a:lumOff val="25000"/>
                  </a:schemeClr>
                </a:solidFill>
                <a:latin typeface="Arial"/>
                <a:cs typeface="Arial"/>
              </a:rP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z.B. </a:t>
            </a:r>
            <a:r>
              <a:rPr lang="de-DE" sz="1600" dirty="0" smtClean="0">
                <a:solidFill>
                  <a:schemeClr val="tx1">
                    <a:lumMod val="75000"/>
                    <a:lumOff val="25000"/>
                  </a:schemeClr>
                </a:solidFill>
                <a:latin typeface="Arial"/>
                <a:cs typeface="Arial"/>
              </a:rPr>
              <a:t>Berufsfachschule</a:t>
            </a:r>
            <a:endParaRPr lang="de-DE" sz="1600" dirty="0">
              <a:solidFill>
                <a:schemeClr val="tx1">
                  <a:lumMod val="75000"/>
                  <a:lumOff val="25000"/>
                </a:schemeClr>
              </a:solidFill>
              <a:latin typeface="Arial"/>
              <a:cs typeface="Arial"/>
            </a:endParaRPr>
          </a:p>
        </p:txBody>
      </p:sp>
      <p:sp>
        <p:nvSpPr>
          <p:cNvPr id="29" name="Richtungspfeil 28"/>
          <p:cNvSpPr/>
          <p:nvPr/>
        </p:nvSpPr>
        <p:spPr>
          <a:xfrm>
            <a:off x="1260116" y="5099436"/>
            <a:ext cx="2572743" cy="432000"/>
          </a:xfrm>
          <a:prstGeom prst="homePlate">
            <a:avLst/>
          </a:prstGeom>
          <a:solidFill>
            <a:schemeClr val="accent2">
              <a:lumMod val="40000"/>
              <a:lumOff val="6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smtClean="0">
                <a:solidFill>
                  <a:schemeClr val="tx1"/>
                </a:solidFill>
                <a:latin typeface="Arial"/>
                <a:cs typeface="Arial"/>
              </a:rPr>
              <a:t>Duale oder schulische Berufsausbildung</a:t>
            </a:r>
            <a:endParaRPr lang="de-DE" sz="1600" kern="1200" dirty="0">
              <a:solidFill>
                <a:schemeClr val="tx1"/>
              </a:solidFill>
              <a:latin typeface="Arial"/>
              <a:cs typeface="Arial"/>
            </a:endParaRPr>
          </a:p>
        </p:txBody>
      </p:sp>
      <p:sp>
        <p:nvSpPr>
          <p:cNvPr id="30" name="Rechteck 29"/>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729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21</a:t>
            </a:r>
            <a:endParaRPr lang="de-DE" dirty="0"/>
          </a:p>
        </p:txBody>
      </p:sp>
      <p:sp>
        <p:nvSpPr>
          <p:cNvPr id="7" name="Inhaltsplatzhalter 1"/>
          <p:cNvSpPr>
            <a:spLocks noGrp="1"/>
          </p:cNvSpPr>
          <p:nvPr>
            <p:ph idx="1"/>
          </p:nvPr>
        </p:nvSpPr>
        <p:spPr>
          <a:xfrm>
            <a:off x="480281" y="1697169"/>
            <a:ext cx="8368444" cy="4154356"/>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109728" indent="0">
              <a:lnSpc>
                <a:spcPct val="90000"/>
              </a:lnSpc>
              <a:spcBef>
                <a:spcPts val="0"/>
              </a:spcBef>
              <a:spcAft>
                <a:spcPts val="1200"/>
              </a:spcAft>
              <a:buNone/>
            </a:pPr>
            <a:r>
              <a:rPr lang="de-DE" sz="1600" b="1" dirty="0">
                <a:solidFill>
                  <a:srgbClr val="404040"/>
                </a:solidFill>
                <a:latin typeface="Arial" panose="020B0604020202020204" pitchFamily="34" charset="0"/>
                <a:cs typeface="Arial" panose="020B0604020202020204" pitchFamily="34" charset="0"/>
              </a:rPr>
              <a:t>Viele Wege führen in eine qualifizierte </a:t>
            </a:r>
            <a:r>
              <a:rPr lang="de-DE" sz="1600" b="1" dirty="0" smtClean="0">
                <a:solidFill>
                  <a:srgbClr val="404040"/>
                </a:solidFill>
                <a:latin typeface="Arial" panose="020B0604020202020204" pitchFamily="34" charset="0"/>
                <a:cs typeface="Arial" panose="020B0604020202020204" pitchFamily="34" charset="0"/>
              </a:rPr>
              <a:t>Beschäftigung.</a:t>
            </a:r>
          </a:p>
          <a:p>
            <a:pPr marL="109728" indent="0">
              <a:lnSpc>
                <a:spcPct val="90000"/>
              </a:lnSpc>
              <a:spcBef>
                <a:spcPts val="0"/>
              </a:spcBef>
              <a:spcAft>
                <a:spcPts val="1200"/>
              </a:spcAft>
              <a:buNone/>
            </a:pPr>
            <a:endParaRPr lang="de-DE" sz="1600" b="1" dirty="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b</a:t>
            </a:r>
            <a:r>
              <a:rPr lang="de-DE" sz="1600" dirty="0" smtClean="0">
                <a:solidFill>
                  <a:srgbClr val="404040"/>
                </a:solidFill>
                <a:latin typeface="Arial" panose="020B0604020202020204" pitchFamily="34" charset="0"/>
                <a:cs typeface="Arial" panose="020B0604020202020204" pitchFamily="34" charset="0"/>
              </a:rPr>
              <a:t>erufliche Abschlüsse:</a:t>
            </a:r>
            <a:endParaRPr lang="de-DE" sz="1600" dirty="0">
              <a:solidFill>
                <a:srgbClr val="404040"/>
              </a:solidFill>
              <a:latin typeface="Arial" panose="020B0604020202020204" pitchFamily="34" charset="0"/>
              <a:cs typeface="Arial" panose="020B0604020202020204" pitchFamily="34" charset="0"/>
            </a:endParaRP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Berufsschulabschluss </a:t>
            </a:r>
            <a:endParaRPr lang="de-DE" sz="1600" dirty="0" smtClean="0">
              <a:solidFill>
                <a:srgbClr val="404040"/>
              </a:solidFill>
              <a:latin typeface="Arial" panose="020B0604020202020204" pitchFamily="34" charset="0"/>
              <a:cs typeface="Arial" panose="020B0604020202020204" pitchFamily="34" charset="0"/>
            </a:endParaRPr>
          </a:p>
          <a:p>
            <a:pPr marL="531876" lvl="2" indent="0">
              <a:lnSpc>
                <a:spcPct val="90000"/>
              </a:lnSpc>
              <a:spcAft>
                <a:spcPts val="300"/>
              </a:spcAft>
              <a:buNone/>
            </a:pPr>
            <a:r>
              <a:rPr lang="de-DE" sz="1600" dirty="0">
                <a:solidFill>
                  <a:srgbClr val="404040"/>
                </a:solidFill>
                <a:latin typeface="Arial" panose="020B0604020202020204" pitchFamily="34" charset="0"/>
                <a:cs typeface="Arial" panose="020B0604020202020204" pitchFamily="34" charset="0"/>
              </a:rPr>
              <a:t> </a:t>
            </a:r>
            <a:r>
              <a:rPr lang="de-DE" sz="1600" dirty="0" smtClean="0">
                <a:solidFill>
                  <a:srgbClr val="404040"/>
                </a:solidFill>
                <a:latin typeface="Arial" panose="020B0604020202020204" pitchFamily="34" charset="0"/>
                <a:cs typeface="Arial" panose="020B0604020202020204" pitchFamily="34" charset="0"/>
              </a:rPr>
              <a:t>    (ca. 330 duale Berufsausbildungen)</a:t>
            </a:r>
            <a:endParaRPr lang="de-DE" sz="1600" dirty="0">
              <a:solidFill>
                <a:srgbClr val="404040"/>
              </a:solidFill>
              <a:latin typeface="Arial" panose="020B0604020202020204" pitchFamily="34" charset="0"/>
              <a:cs typeface="Arial" panose="020B0604020202020204" pitchFamily="34" charset="0"/>
            </a:endParaRPr>
          </a:p>
          <a:p>
            <a:pPr marL="817626" lvl="2" indent="-285750">
              <a:lnSpc>
                <a:spcPct val="90000"/>
              </a:lnSpc>
              <a:spcAft>
                <a:spcPts val="300"/>
              </a:spcAft>
              <a:buFont typeface="Symbol" panose="05050102010706020507" pitchFamily="18" charset="2"/>
              <a:buChar char="-"/>
            </a:pPr>
            <a:r>
              <a:rPr lang="de-DE" sz="1600" dirty="0" smtClean="0">
                <a:solidFill>
                  <a:srgbClr val="404040"/>
                </a:solidFill>
                <a:latin typeface="Arial" panose="020B0604020202020204" pitchFamily="34" charset="0"/>
                <a:cs typeface="Arial" panose="020B0604020202020204" pitchFamily="34" charset="0"/>
              </a:rPr>
              <a:t>Berufsabschluss (berufliche Vollzeitschulen)</a:t>
            </a:r>
          </a:p>
          <a:p>
            <a:pPr marL="817626" lvl="2" indent="-285750">
              <a:lnSpc>
                <a:spcPct val="90000"/>
              </a:lnSpc>
              <a:spcAft>
                <a:spcPts val="300"/>
              </a:spcAft>
              <a:buFont typeface="Symbol" panose="05050102010706020507" pitchFamily="18" charset="2"/>
              <a:buChar char="-"/>
            </a:pPr>
            <a:r>
              <a:rPr lang="de-DE" sz="1600" dirty="0" smtClean="0">
                <a:solidFill>
                  <a:srgbClr val="404040"/>
                </a:solidFill>
                <a:latin typeface="Arial" panose="020B0604020202020204" pitchFamily="34" charset="0"/>
                <a:cs typeface="Arial" panose="020B0604020202020204" pitchFamily="34" charset="0"/>
              </a:rPr>
              <a:t>Qualifikationen </a:t>
            </a:r>
            <a:r>
              <a:rPr lang="de-DE" sz="1600" dirty="0">
                <a:solidFill>
                  <a:srgbClr val="404040"/>
                </a:solidFill>
                <a:latin typeface="Arial" panose="020B0604020202020204" pitchFamily="34" charset="0"/>
                <a:cs typeface="Arial" panose="020B0604020202020204" pitchFamily="34" charset="0"/>
              </a:rPr>
              <a:t>der beruflichen </a:t>
            </a:r>
            <a:r>
              <a:rPr lang="de-DE" sz="1600" dirty="0" smtClean="0">
                <a:solidFill>
                  <a:srgbClr val="404040"/>
                </a:solidFill>
                <a:latin typeface="Arial" panose="020B0604020202020204" pitchFamily="34" charset="0"/>
                <a:cs typeface="Arial" panose="020B0604020202020204" pitchFamily="34" charset="0"/>
              </a:rPr>
              <a:t>Weiterbildung</a:t>
            </a:r>
            <a:br>
              <a:rPr lang="de-DE" sz="1600" dirty="0" smtClean="0">
                <a:solidFill>
                  <a:srgbClr val="404040"/>
                </a:solidFill>
                <a:latin typeface="Arial" panose="020B0604020202020204" pitchFamily="34" charset="0"/>
                <a:cs typeface="Arial" panose="020B0604020202020204" pitchFamily="34" charset="0"/>
              </a:rPr>
            </a:br>
            <a:endParaRPr lang="de-DE" sz="1600" dirty="0" smtClean="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a</a:t>
            </a:r>
            <a:r>
              <a:rPr lang="de-DE" sz="1600" dirty="0" smtClean="0">
                <a:solidFill>
                  <a:srgbClr val="404040"/>
                </a:solidFill>
                <a:latin typeface="Arial" panose="020B0604020202020204" pitchFamily="34" charset="0"/>
                <a:cs typeface="Arial" panose="020B0604020202020204" pitchFamily="34" charset="0"/>
              </a:rPr>
              <a:t>llgemein </a:t>
            </a:r>
            <a:r>
              <a:rPr lang="de-DE" sz="1600" dirty="0">
                <a:solidFill>
                  <a:srgbClr val="404040"/>
                </a:solidFill>
                <a:latin typeface="Arial" panose="020B0604020202020204" pitchFamily="34" charset="0"/>
                <a:cs typeface="Arial" panose="020B0604020202020204" pitchFamily="34" charset="0"/>
              </a:rPr>
              <a:t>bildende Abschlüsse: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Hauptschulabschluss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Mittlerer Bildungsabschluss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Fachhochschulreife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Fachgebundene / allgemeine </a:t>
            </a:r>
            <a:r>
              <a:rPr lang="de-DE" sz="1600" dirty="0" smtClean="0">
                <a:solidFill>
                  <a:srgbClr val="404040"/>
                </a:solidFill>
                <a:latin typeface="Arial" panose="020B0604020202020204" pitchFamily="34" charset="0"/>
                <a:cs typeface="Arial" panose="020B0604020202020204" pitchFamily="34" charset="0"/>
              </a:rPr>
              <a:t>Hochschulreife (</a:t>
            </a:r>
            <a:r>
              <a:rPr lang="de-DE" sz="1600" dirty="0">
                <a:solidFill>
                  <a:srgbClr val="404040"/>
                </a:solidFill>
                <a:latin typeface="Arial" panose="020B0604020202020204" pitchFamily="34" charset="0"/>
                <a:cs typeface="Arial" panose="020B0604020202020204" pitchFamily="34" charset="0"/>
              </a:rPr>
              <a:t>Abitur</a:t>
            </a:r>
            <a:r>
              <a:rPr lang="de-DE" sz="1600" dirty="0" smtClean="0">
                <a:solidFill>
                  <a:srgbClr val="404040"/>
                </a:solidFill>
                <a:latin typeface="Arial" panose="020B0604020202020204" pitchFamily="34" charset="0"/>
                <a:cs typeface="Arial" panose="020B0604020202020204" pitchFamily="34" charset="0"/>
              </a:rPr>
              <a:t>)</a:t>
            </a: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199" y="562000"/>
            <a:ext cx="8471285" cy="814772"/>
          </a:xfrm>
          <a:prstGeom prst="rect">
            <a:avLst/>
          </a:prstGeom>
        </p:spPr>
        <p:txBody>
          <a:bodyPr vert="horz" lIns="36000" rIns="36000"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beruflichen Schulen</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p:cNvSpPr txBox="1"/>
          <p:nvPr/>
        </p:nvSpPr>
        <p:spPr>
          <a:xfrm>
            <a:off x="6450676" y="2294669"/>
            <a:ext cx="2398944" cy="3530197"/>
          </a:xfrm>
          <a:prstGeom prst="rect">
            <a:avLst/>
          </a:prstGeom>
          <a:solidFill>
            <a:schemeClr val="accent3">
              <a:lumMod val="40000"/>
              <a:lumOff val="6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lvl="0">
              <a:lnSpc>
                <a:spcPct val="90000"/>
              </a:lnSpc>
              <a:spcAft>
                <a:spcPts val="600"/>
              </a:spcAft>
              <a:buClr>
                <a:srgbClr val="000000">
                  <a:lumMod val="65000"/>
                  <a:lumOff val="35000"/>
                </a:srgbClr>
              </a:buClr>
            </a:pPr>
            <a:r>
              <a:rPr lang="de-DE" sz="1600" b="1" dirty="0" smtClean="0">
                <a:solidFill>
                  <a:schemeClr val="tx1">
                    <a:lumMod val="75000"/>
                    <a:lumOff val="25000"/>
                  </a:schemeClr>
                </a:solidFill>
                <a:latin typeface="Arial"/>
                <a:cs typeface="Arial"/>
              </a:rPr>
              <a:t>Bildungsangebote:</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Berufsvorbereitende Bildungsangebote</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(VAB, BEJ, AV, </a:t>
            </a:r>
            <a:r>
              <a:rPr lang="de-DE" sz="1600" dirty="0" err="1" smtClean="0">
                <a:solidFill>
                  <a:schemeClr val="tx1">
                    <a:lumMod val="75000"/>
                    <a:lumOff val="25000"/>
                  </a:schemeClr>
                </a:solidFill>
                <a:latin typeface="Arial"/>
                <a:cs typeface="Arial"/>
              </a:rPr>
              <a:t>AVdual</a:t>
            </a:r>
            <a:r>
              <a:rPr lang="de-DE" sz="1600" dirty="0" smtClean="0">
                <a:solidFill>
                  <a:schemeClr val="tx1">
                    <a:lumMod val="75000"/>
                    <a:lumOff val="25000"/>
                  </a:schemeClr>
                </a:solidFill>
                <a:latin typeface="Arial"/>
                <a:cs typeface="Arial"/>
              </a:rPr>
              <a:t>)</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Berufsschule</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Berufsfachschulen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Berufskollegs</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Berufliche Gymnasien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Berufsoberschulen</a:t>
            </a:r>
          </a:p>
          <a:p>
            <a:pPr lvl="0">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Fachschulen</a:t>
            </a:r>
          </a:p>
        </p:txBody>
      </p:sp>
    </p:spTree>
    <p:extLst>
      <p:ext uri="{BB962C8B-B14F-4D97-AF65-F5344CB8AC3E}">
        <p14:creationId xmlns:p14="http://schemas.microsoft.com/office/powerpoint/2010/main" val="198986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22</a:t>
            </a:r>
            <a:endParaRPr lang="de-DE" dirty="0"/>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duale Berufsausbildung und Weiterbildung</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74663" y="5369217"/>
            <a:ext cx="8361677"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o</a:t>
            </a:r>
            <a:r>
              <a:rPr lang="de-DE" sz="1600" dirty="0" smtClean="0">
                <a:solidFill>
                  <a:srgbClr val="404040"/>
                </a:solidFill>
                <a:latin typeface="Arial" panose="020B0604020202020204" pitchFamily="34" charset="0"/>
                <a:cs typeface="Arial" panose="020B0604020202020204" pitchFamily="34" charset="0"/>
              </a:rPr>
              <a:t>hne Schulabschluss / Hauptschulabschluss / Mittlerer Bildungsabschluss / Hochschulzugangsberechtigung (Abitur)</a:t>
            </a:r>
            <a:endParaRPr lang="de-DE" sz="1600" dirty="0">
              <a:solidFill>
                <a:srgbClr val="404040"/>
              </a:solidFill>
              <a:latin typeface="Arial" panose="020B0604020202020204" pitchFamily="34" charset="0"/>
              <a:cs typeface="Arial" panose="020B0604020202020204" pitchFamily="34" charset="0"/>
            </a:endParaRPr>
          </a:p>
        </p:txBody>
      </p:sp>
      <p:sp>
        <p:nvSpPr>
          <p:cNvPr id="7" name="Rechteck 6"/>
          <p:cNvSpPr/>
          <p:nvPr/>
        </p:nvSpPr>
        <p:spPr>
          <a:xfrm>
            <a:off x="474662" y="3693051"/>
            <a:ext cx="8361677" cy="1440160"/>
          </a:xfrm>
          <a:prstGeom prst="rect">
            <a:avLst/>
          </a:prstGeom>
          <a:solidFill>
            <a:schemeClr val="tx2"/>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dirty="0">
                <a:solidFill>
                  <a:srgbClr val="404040"/>
                </a:solidFill>
                <a:latin typeface="Arial" panose="020B0604020202020204" pitchFamily="34" charset="0"/>
                <a:cs typeface="Arial" panose="020B0604020202020204" pitchFamily="34" charset="0"/>
              </a:rPr>
              <a:t>b</a:t>
            </a:r>
            <a:r>
              <a:rPr lang="de-DE" sz="1600" dirty="0" smtClean="0">
                <a:solidFill>
                  <a:srgbClr val="404040"/>
                </a:solidFill>
                <a:latin typeface="Arial" panose="020B0604020202020204" pitchFamily="34" charset="0"/>
                <a:cs typeface="Arial" panose="020B0604020202020204" pitchFamily="34" charset="0"/>
              </a:rPr>
              <a:t>erufliche Ausbildung im dualen System</a:t>
            </a:r>
            <a:endParaRPr lang="de-DE" sz="1600" dirty="0">
              <a:solidFill>
                <a:srgbClr val="404040"/>
              </a:solidFill>
              <a:latin typeface="Arial" panose="020B0604020202020204" pitchFamily="34" charset="0"/>
              <a:cs typeface="Arial" panose="020B0604020202020204" pitchFamily="34" charset="0"/>
            </a:endParaRPr>
          </a:p>
        </p:txBody>
      </p:sp>
      <p:sp>
        <p:nvSpPr>
          <p:cNvPr id="12" name="Rechteck 11"/>
          <p:cNvSpPr/>
          <p:nvPr/>
        </p:nvSpPr>
        <p:spPr>
          <a:xfrm rot="16200000">
            <a:off x="4067943" y="1990864"/>
            <a:ext cx="1008115" cy="5041900"/>
          </a:xfrm>
          <a:prstGeom prst="rect">
            <a:avLst/>
          </a:prstGeom>
          <a:gradFill flip="none" rotWithShape="1">
            <a:gsLst>
              <a:gs pos="0">
                <a:schemeClr val="accent3">
                  <a:lumMod val="40000"/>
                  <a:lumOff val="60000"/>
                </a:schemeClr>
              </a:gs>
              <a:gs pos="100000">
                <a:schemeClr val="accent1">
                  <a:lumMod val="20000"/>
                  <a:lumOff val="80000"/>
                </a:schemeClr>
              </a:gs>
            </a:gsLst>
            <a:lin ang="5400000" scaled="1"/>
            <a:tileRect/>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74663" y="1764805"/>
            <a:ext cx="8361677" cy="534650"/>
          </a:xfrm>
          <a:prstGeom prst="rect">
            <a:avLst/>
          </a:prstGeom>
          <a:solidFill>
            <a:schemeClr val="accent2">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qualifizierte </a:t>
            </a:r>
            <a:r>
              <a:rPr lang="de-DE" sz="1600" dirty="0">
                <a:solidFill>
                  <a:srgbClr val="404040"/>
                </a:solidFill>
                <a:latin typeface="Arial" panose="020B0604020202020204" pitchFamily="34" charset="0"/>
                <a:cs typeface="Arial" panose="020B0604020202020204" pitchFamily="34" charset="0"/>
              </a:rPr>
              <a:t>Beschäftigung</a:t>
            </a:r>
          </a:p>
        </p:txBody>
      </p:sp>
      <p:sp>
        <p:nvSpPr>
          <p:cNvPr id="14" name="Rechteck 13"/>
          <p:cNvSpPr/>
          <p:nvPr/>
        </p:nvSpPr>
        <p:spPr>
          <a:xfrm>
            <a:off x="3563939" y="2512930"/>
            <a:ext cx="5272402"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Hochschule</a:t>
            </a:r>
            <a:endParaRPr lang="de-DE" sz="1600" dirty="0">
              <a:solidFill>
                <a:srgbClr val="404040"/>
              </a:solidFill>
              <a:latin typeface="Arial" panose="020B0604020202020204" pitchFamily="34" charset="0"/>
              <a:cs typeface="Arial" panose="020B0604020202020204" pitchFamily="34" charset="0"/>
            </a:endParaRPr>
          </a:p>
        </p:txBody>
      </p:sp>
      <p:sp>
        <p:nvSpPr>
          <p:cNvPr id="17" name="Rechteck 16"/>
          <p:cNvSpPr/>
          <p:nvPr/>
        </p:nvSpPr>
        <p:spPr>
          <a:xfrm>
            <a:off x="2411988" y="3017038"/>
            <a:ext cx="2052000"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de-DE" sz="1600" dirty="0" smtClean="0">
                <a:solidFill>
                  <a:srgbClr val="404040"/>
                </a:solidFill>
                <a:latin typeface="Arial" panose="020B0604020202020204" pitchFamily="34" charset="0"/>
                <a:cs typeface="Arial" panose="020B0604020202020204" pitchFamily="34" charset="0"/>
              </a:rPr>
              <a:t>Fachschule z.B.</a:t>
            </a:r>
          </a:p>
          <a:p>
            <a:pPr algn="ctr"/>
            <a:r>
              <a:rPr lang="de-DE" sz="1400" dirty="0" smtClean="0">
                <a:solidFill>
                  <a:srgbClr val="404040"/>
                </a:solidFill>
                <a:latin typeface="Arial" panose="020B0604020202020204" pitchFamily="34" charset="0"/>
                <a:cs typeface="Arial" panose="020B0604020202020204" pitchFamily="34" charset="0"/>
              </a:rPr>
              <a:t>Meister/in   | Techniker/in</a:t>
            </a:r>
            <a:endParaRPr lang="de-DE" sz="1400" dirty="0">
              <a:solidFill>
                <a:srgbClr val="404040"/>
              </a:solidFill>
              <a:latin typeface="Arial" panose="020B0604020202020204" pitchFamily="34" charset="0"/>
              <a:cs typeface="Arial" panose="020B0604020202020204" pitchFamily="34" charset="0"/>
            </a:endParaRPr>
          </a:p>
        </p:txBody>
      </p:sp>
      <p:sp>
        <p:nvSpPr>
          <p:cNvPr id="18" name="Rechteck 17"/>
          <p:cNvSpPr/>
          <p:nvPr/>
        </p:nvSpPr>
        <p:spPr>
          <a:xfrm>
            <a:off x="4680228" y="3022500"/>
            <a:ext cx="194400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Berufskolleg</a:t>
            </a:r>
            <a:endParaRPr lang="de-DE" sz="1600" dirty="0">
              <a:solidFill>
                <a:srgbClr val="404040"/>
              </a:solidFill>
              <a:latin typeface="Arial" panose="020B0604020202020204" pitchFamily="34" charset="0"/>
              <a:cs typeface="Arial" panose="020B0604020202020204" pitchFamily="34" charset="0"/>
            </a:endParaRPr>
          </a:p>
        </p:txBody>
      </p:sp>
      <p:sp>
        <p:nvSpPr>
          <p:cNvPr id="19" name="Rechteck 18"/>
          <p:cNvSpPr/>
          <p:nvPr/>
        </p:nvSpPr>
        <p:spPr>
          <a:xfrm>
            <a:off x="6840481" y="3022500"/>
            <a:ext cx="199586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Berufsoberschule</a:t>
            </a:r>
            <a:endParaRPr lang="de-DE" sz="1600" dirty="0">
              <a:solidFill>
                <a:srgbClr val="404040"/>
              </a:solidFill>
              <a:latin typeface="Arial" panose="020B0604020202020204" pitchFamily="34" charset="0"/>
              <a:cs typeface="Arial" panose="020B0604020202020204" pitchFamily="34" charset="0"/>
            </a:endParaRPr>
          </a:p>
        </p:txBody>
      </p:sp>
      <p:sp>
        <p:nvSpPr>
          <p:cNvPr id="20" name="Richtungspfeil 19"/>
          <p:cNvSpPr/>
          <p:nvPr/>
        </p:nvSpPr>
        <p:spPr>
          <a:xfrm rot="16200000">
            <a:off x="4585160" y="470334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 name="Richtungspfeil 20"/>
          <p:cNvSpPr/>
          <p:nvPr/>
        </p:nvSpPr>
        <p:spPr>
          <a:xfrm rot="16200000">
            <a:off x="6128641" y="188438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ichtungspfeil 21"/>
          <p:cNvSpPr/>
          <p:nvPr/>
        </p:nvSpPr>
        <p:spPr>
          <a:xfrm rot="16200000">
            <a:off x="7792956" y="2393134"/>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3" name="Richtungspfeil 22"/>
          <p:cNvSpPr/>
          <p:nvPr/>
        </p:nvSpPr>
        <p:spPr>
          <a:xfrm rot="16200000">
            <a:off x="759064" y="2084652"/>
            <a:ext cx="1260000" cy="182880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2655771" y="2180877"/>
            <a:ext cx="592099" cy="100811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5596712" y="2403585"/>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Richtungspfeil 25"/>
          <p:cNvSpPr/>
          <p:nvPr/>
        </p:nvSpPr>
        <p:spPr>
          <a:xfrm rot="16200000">
            <a:off x="3922526" y="2475524"/>
            <a:ext cx="110936" cy="89998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rot="16200000">
            <a:off x="7792836"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8" name="Richtungspfeil 27"/>
          <p:cNvSpPr/>
          <p:nvPr/>
        </p:nvSpPr>
        <p:spPr>
          <a:xfrm rot="16200000">
            <a:off x="3400348"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9" name="Richtungspfeil 28"/>
          <p:cNvSpPr/>
          <p:nvPr/>
        </p:nvSpPr>
        <p:spPr>
          <a:xfrm rot="16200000">
            <a:off x="5596592"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2" name="Textfeld 31"/>
          <p:cNvSpPr txBox="1"/>
          <p:nvPr/>
        </p:nvSpPr>
        <p:spPr>
          <a:xfrm>
            <a:off x="2089151" y="4020632"/>
            <a:ext cx="5041900" cy="1015663"/>
          </a:xfrm>
          <a:prstGeom prst="rect">
            <a:avLst/>
          </a:prstGeom>
          <a:noFill/>
        </p:spPr>
        <p:txBody>
          <a:bodyPr wrap="square" rtlCol="0">
            <a:spAutoFit/>
          </a:bodyPr>
          <a:lstStyle/>
          <a:p>
            <a:r>
              <a:rPr lang="de-DE" sz="1600" dirty="0" smtClean="0">
                <a:solidFill>
                  <a:srgbClr val="404040"/>
                </a:solidFill>
                <a:latin typeface="Arial" panose="020B0604020202020204" pitchFamily="34" charset="0"/>
                <a:cs typeface="Arial" panose="020B0604020202020204" pitchFamily="34" charset="0"/>
              </a:rPr>
              <a:t>   betriebliche </a:t>
            </a:r>
            <a:r>
              <a:rPr lang="de-DE" sz="1600" dirty="0">
                <a:solidFill>
                  <a:srgbClr val="404040"/>
                </a:solidFill>
                <a:latin typeface="Arial" panose="020B0604020202020204" pitchFamily="34" charset="0"/>
                <a:cs typeface="Arial" panose="020B0604020202020204" pitchFamily="34" charset="0"/>
              </a:rPr>
              <a:t>Ausbildung + </a:t>
            </a:r>
            <a:r>
              <a:rPr lang="de-DE" sz="1600" dirty="0" smtClean="0">
                <a:solidFill>
                  <a:srgbClr val="404040"/>
                </a:solidFill>
                <a:latin typeface="Arial" panose="020B0604020202020204" pitchFamily="34" charset="0"/>
                <a:cs typeface="Arial" panose="020B0604020202020204" pitchFamily="34" charset="0"/>
              </a:rPr>
              <a:t>Berufsschule</a:t>
            </a:r>
          </a:p>
          <a:p>
            <a:endParaRPr lang="de-DE" sz="1600" dirty="0" smtClean="0">
              <a:solidFill>
                <a:srgbClr val="404040"/>
              </a:solidFill>
              <a:latin typeface="Arial" panose="020B0604020202020204" pitchFamily="34" charset="0"/>
              <a:cs typeface="Arial" panose="020B0604020202020204" pitchFamily="34" charset="0"/>
            </a:endParaRPr>
          </a:p>
          <a:p>
            <a:pPr algn="ctr"/>
            <a:r>
              <a:rPr lang="de-DE" sz="1400" dirty="0" smtClean="0">
                <a:solidFill>
                  <a:srgbClr val="404040"/>
                </a:solidFill>
                <a:latin typeface="Arial" panose="020B0604020202020204" pitchFamily="34" charset="0"/>
                <a:cs typeface="Arial" panose="020B0604020202020204" pitchFamily="34" charset="0"/>
              </a:rPr>
              <a:t>Abschlüsse: </a:t>
            </a:r>
          </a:p>
          <a:p>
            <a:pPr algn="ctr"/>
            <a:r>
              <a:rPr lang="de-DE" sz="1400" dirty="0" smtClean="0">
                <a:solidFill>
                  <a:srgbClr val="404040"/>
                </a:solidFill>
                <a:latin typeface="Arial" panose="020B0604020202020204" pitchFamily="34" charset="0"/>
                <a:cs typeface="Arial" panose="020B0604020202020204" pitchFamily="34" charset="0"/>
              </a:rPr>
              <a:t>      Berufsabschluss / Berufsschulabschluss</a:t>
            </a:r>
            <a:endParaRPr lang="de-DE" sz="1600" dirty="0">
              <a:solidFill>
                <a:srgbClr val="404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51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1"/>
          <p:cNvSpPr>
            <a:spLocks noGrp="1"/>
          </p:cNvSpPr>
          <p:nvPr>
            <p:ph idx="1"/>
          </p:nvPr>
        </p:nvSpPr>
        <p:spPr>
          <a:xfrm>
            <a:off x="457200" y="1766125"/>
            <a:ext cx="4201320" cy="4085400"/>
          </a:xfrm>
        </p:spPr>
        <p:txBody>
          <a:bodyPr>
            <a:normAutofit/>
          </a:bodyPr>
          <a:lstStyle/>
          <a:p>
            <a:pPr>
              <a:spcAft>
                <a:spcPts val="900"/>
              </a:spcAft>
            </a:pPr>
            <a:r>
              <a:rPr lang="de-DE" sz="1600" dirty="0">
                <a:solidFill>
                  <a:srgbClr val="404040"/>
                </a:solidFill>
              </a:rPr>
              <a:t>e</a:t>
            </a:r>
            <a:r>
              <a:rPr lang="de-DE" sz="1600" dirty="0" smtClean="0">
                <a:solidFill>
                  <a:srgbClr val="404040"/>
                </a:solidFill>
              </a:rPr>
              <a:t>nger Bezug von Theorie und Praxis</a:t>
            </a:r>
          </a:p>
          <a:p>
            <a:r>
              <a:rPr lang="de-DE" sz="1600" dirty="0" smtClean="0">
                <a:solidFill>
                  <a:srgbClr val="404040"/>
                </a:solidFill>
              </a:rPr>
              <a:t>Richtungen:</a:t>
            </a:r>
          </a:p>
          <a:p>
            <a:pPr marL="817626" lvl="2" indent="-285750">
              <a:buFont typeface="Symbol" panose="05050102010706020507" pitchFamily="18" charset="2"/>
              <a:buChar char="-"/>
            </a:pPr>
            <a:r>
              <a:rPr lang="de-DE" sz="1600" dirty="0" smtClean="0">
                <a:solidFill>
                  <a:schemeClr val="tx1">
                    <a:lumMod val="75000"/>
                    <a:lumOff val="25000"/>
                  </a:schemeClr>
                </a:solidFill>
              </a:rPr>
              <a:t> technisch</a:t>
            </a:r>
          </a:p>
          <a:p>
            <a:pPr marL="817626" lvl="2" indent="-285750">
              <a:buFont typeface="Symbol" panose="05050102010706020507" pitchFamily="18" charset="2"/>
              <a:buChar char="-"/>
            </a:pPr>
            <a:r>
              <a:rPr lang="de-DE" sz="1600" dirty="0" smtClean="0">
                <a:solidFill>
                  <a:schemeClr val="tx1">
                    <a:lumMod val="75000"/>
                    <a:lumOff val="25000"/>
                  </a:schemeClr>
                </a:solidFill>
              </a:rPr>
              <a:t> kaufmännisch</a:t>
            </a:r>
          </a:p>
          <a:p>
            <a:pPr marL="817626" lvl="2" indent="-285750">
              <a:buFont typeface="Symbol" panose="05050102010706020507" pitchFamily="18" charset="2"/>
              <a:buChar char="-"/>
            </a:pPr>
            <a:r>
              <a:rPr lang="de-DE" sz="1600" dirty="0" smtClean="0">
                <a:solidFill>
                  <a:schemeClr val="tx1">
                    <a:lumMod val="75000"/>
                    <a:lumOff val="25000"/>
                  </a:schemeClr>
                </a:solidFill>
              </a:rPr>
              <a:t> hauswirtschaftlich, pflegerisch, </a:t>
            </a:r>
          </a:p>
          <a:p>
            <a:pPr marL="531876" lvl="2" indent="0">
              <a:buNone/>
            </a:pPr>
            <a:r>
              <a:rPr lang="de-DE" sz="1600" dirty="0">
                <a:solidFill>
                  <a:schemeClr val="tx1">
                    <a:lumMod val="75000"/>
                    <a:lumOff val="25000"/>
                  </a:schemeClr>
                </a:solidFill>
              </a:rPr>
              <a:t> </a:t>
            </a:r>
            <a:r>
              <a:rPr lang="de-DE" sz="1600" dirty="0" smtClean="0">
                <a:solidFill>
                  <a:schemeClr val="tx1">
                    <a:lumMod val="75000"/>
                    <a:lumOff val="25000"/>
                  </a:schemeClr>
                </a:solidFill>
              </a:rPr>
              <a:t>     sozialpädagogisch</a:t>
            </a:r>
          </a:p>
          <a:p>
            <a:pPr>
              <a:spcBef>
                <a:spcPts val="900"/>
              </a:spcBef>
            </a:pPr>
            <a:r>
              <a:rPr lang="de-DE" sz="1600" dirty="0" smtClean="0">
                <a:solidFill>
                  <a:srgbClr val="404040"/>
                </a:solidFill>
              </a:rPr>
              <a:t>Aufnahmevoraussetzung: </a:t>
            </a:r>
          </a:p>
          <a:p>
            <a:pPr marL="817626" lvl="2" indent="-285750">
              <a:buFont typeface="Symbol" panose="05050102010706020507" pitchFamily="18" charset="2"/>
              <a:buChar char="-"/>
            </a:pPr>
            <a:r>
              <a:rPr lang="de-DE" sz="1600" dirty="0" smtClean="0">
                <a:solidFill>
                  <a:srgbClr val="404040"/>
                </a:solidFill>
              </a:rPr>
              <a:t>Mittlerer </a:t>
            </a:r>
            <a:r>
              <a:rPr lang="de-DE" sz="1600" dirty="0">
                <a:solidFill>
                  <a:srgbClr val="404040"/>
                </a:solidFill>
              </a:rPr>
              <a:t>Bildungsabschluss </a:t>
            </a:r>
            <a:r>
              <a:rPr lang="de-DE" sz="1400" dirty="0" smtClean="0">
                <a:solidFill>
                  <a:srgbClr val="404040"/>
                </a:solidFill>
              </a:rPr>
              <a:t>(teilweise weitere Voraussetzungen</a:t>
            </a:r>
            <a:r>
              <a:rPr lang="de-DE" sz="1400" dirty="0">
                <a:solidFill>
                  <a:srgbClr val="404040"/>
                </a:solidFill>
              </a:rPr>
              <a:t>)</a:t>
            </a:r>
            <a:endParaRPr lang="de-DE" sz="1600" dirty="0">
              <a:solidFill>
                <a:srgbClr val="404040"/>
              </a:solidFill>
            </a:endParaRPr>
          </a:p>
          <a:p>
            <a:pPr>
              <a:spcBef>
                <a:spcPts val="900"/>
              </a:spcBef>
            </a:pPr>
            <a:r>
              <a:rPr lang="de-DE" sz="1600" dirty="0" smtClean="0">
                <a:solidFill>
                  <a:srgbClr val="404040"/>
                </a:solidFill>
              </a:rPr>
              <a:t>Mögliche Abschlüsse:</a:t>
            </a:r>
          </a:p>
          <a:p>
            <a:pPr marL="817626" lvl="2" indent="-285750">
              <a:buFont typeface="Symbol" panose="05050102010706020507" pitchFamily="18" charset="2"/>
              <a:buChar char="-"/>
            </a:pPr>
            <a:r>
              <a:rPr lang="de-DE" sz="1600" dirty="0">
                <a:solidFill>
                  <a:srgbClr val="404040"/>
                </a:solidFill>
              </a:rPr>
              <a:t>Fachhochschulreife</a:t>
            </a:r>
          </a:p>
          <a:p>
            <a:pPr marL="817626" lvl="2" indent="-285750">
              <a:buFont typeface="Symbol" panose="05050102010706020507" pitchFamily="18" charset="2"/>
              <a:buChar char="-"/>
            </a:pPr>
            <a:r>
              <a:rPr lang="de-DE" sz="1600" dirty="0">
                <a:solidFill>
                  <a:srgbClr val="404040"/>
                </a:solidFill>
              </a:rPr>
              <a:t>Berufsabschluss</a:t>
            </a:r>
          </a:p>
          <a:p>
            <a:pPr lvl="1"/>
            <a:endParaRPr lang="de-DE" sz="1600" dirty="0">
              <a:solidFill>
                <a:srgbClr val="404040"/>
              </a:solidFill>
            </a:endParaRPr>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23</a:t>
            </a:r>
            <a:endParaRPr lang="de-DE" dirty="0"/>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Berufskollegs</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Inhaltsplatzhalter 1"/>
          <p:cNvSpPr txBox="1">
            <a:spLocks/>
          </p:cNvSpPr>
          <p:nvPr/>
        </p:nvSpPr>
        <p:spPr>
          <a:xfrm>
            <a:off x="4724400" y="1700808"/>
            <a:ext cx="4038600" cy="4032448"/>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de-DE"/>
          </a:p>
        </p:txBody>
      </p:sp>
      <p:sp>
        <p:nvSpPr>
          <p:cNvPr id="11" name="Inhaltsplatzhalter 1"/>
          <p:cNvSpPr txBox="1">
            <a:spLocks/>
          </p:cNvSpPr>
          <p:nvPr/>
        </p:nvSpPr>
        <p:spPr>
          <a:xfrm>
            <a:off x="4658520" y="1761768"/>
            <a:ext cx="4233960" cy="403245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de-DE" sz="1600" dirty="0" smtClean="0">
                <a:solidFill>
                  <a:srgbClr val="404040"/>
                </a:solidFill>
              </a:rPr>
              <a:t>Beispiel: </a:t>
            </a:r>
            <a:r>
              <a:rPr lang="de-DE" sz="1600" dirty="0">
                <a:solidFill>
                  <a:srgbClr val="404040"/>
                </a:solidFill>
              </a:rPr>
              <a:t>Ausbildung Erzieher/in</a:t>
            </a:r>
          </a:p>
        </p:txBody>
      </p:sp>
      <p:sp>
        <p:nvSpPr>
          <p:cNvPr id="15" name="Rechteck 14"/>
          <p:cNvSpPr/>
          <p:nvPr/>
        </p:nvSpPr>
        <p:spPr>
          <a:xfrm rot="5400000" flipV="1">
            <a:off x="2566328" y="3770672"/>
            <a:ext cx="4086000" cy="720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p:cNvSpPr/>
          <p:nvPr/>
        </p:nvSpPr>
        <p:spPr>
          <a:xfrm>
            <a:off x="7524480" y="2815688"/>
            <a:ext cx="1311423"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Hochschule</a:t>
            </a:r>
          </a:p>
        </p:txBody>
      </p:sp>
      <p:sp>
        <p:nvSpPr>
          <p:cNvPr id="4" name="Rechteck 3"/>
          <p:cNvSpPr/>
          <p:nvPr/>
        </p:nvSpPr>
        <p:spPr>
          <a:xfrm>
            <a:off x="4875903" y="5521362"/>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Mittlerer Bildungsabschluss</a:t>
            </a:r>
          </a:p>
        </p:txBody>
      </p:sp>
      <p:sp>
        <p:nvSpPr>
          <p:cNvPr id="12" name="Rechteck 11"/>
          <p:cNvSpPr/>
          <p:nvPr/>
        </p:nvSpPr>
        <p:spPr>
          <a:xfrm>
            <a:off x="4881537" y="5017306"/>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rgbClr val="404040"/>
                </a:solidFill>
                <a:latin typeface="Arial" panose="020B0604020202020204" pitchFamily="34" charset="0"/>
                <a:cs typeface="Arial" panose="020B0604020202020204" pitchFamily="34" charset="0"/>
              </a:rPr>
              <a:t>Einjähriges Berufskolleg für </a:t>
            </a:r>
            <a:r>
              <a:rPr lang="de-DE" sz="1400" dirty="0">
                <a:solidFill>
                  <a:srgbClr val="404040"/>
                </a:solidFill>
                <a:latin typeface="Arial" panose="020B0604020202020204" pitchFamily="34" charset="0"/>
                <a:cs typeface="Arial" panose="020B0604020202020204" pitchFamily="34" charset="0"/>
              </a:rPr>
              <a:t>Sozialpädagogik</a:t>
            </a:r>
          </a:p>
        </p:txBody>
      </p:sp>
      <p:sp>
        <p:nvSpPr>
          <p:cNvPr id="13" name="Rechteck 12"/>
          <p:cNvSpPr/>
          <p:nvPr/>
        </p:nvSpPr>
        <p:spPr>
          <a:xfrm>
            <a:off x="4886319" y="3779341"/>
            <a:ext cx="3960000" cy="1052483"/>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Fachschule für Sozialpädagogik (Berufskolleg)</a:t>
            </a:r>
          </a:p>
          <a:p>
            <a:pPr algn="ctr"/>
            <a:r>
              <a:rPr lang="de-DE" sz="1400" dirty="0">
                <a:solidFill>
                  <a:srgbClr val="404040"/>
                </a:solidFill>
                <a:latin typeface="Arial" panose="020B0604020202020204" pitchFamily="34" charset="0"/>
                <a:cs typeface="Arial" panose="020B0604020202020204" pitchFamily="34" charset="0"/>
              </a:rPr>
              <a:t>Abschluss: staatlich anerkannte/r Erzieher/in</a:t>
            </a:r>
          </a:p>
          <a:p>
            <a:pPr algn="ctr"/>
            <a:r>
              <a:rPr lang="de-DE" sz="1400" dirty="0">
                <a:solidFill>
                  <a:srgbClr val="404040"/>
                </a:solidFill>
                <a:latin typeface="Arial" panose="020B0604020202020204" pitchFamily="34" charset="0"/>
                <a:cs typeface="Arial" panose="020B0604020202020204" pitchFamily="34" charset="0"/>
              </a:rPr>
              <a:t>Zusatzqualifikation: Fachhochschulreife</a:t>
            </a:r>
            <a:r>
              <a:rPr lang="de-DE" sz="1600" dirty="0">
                <a:solidFill>
                  <a:srgbClr val="404040"/>
                </a:solidFill>
                <a:latin typeface="Arial" panose="020B0604020202020204" pitchFamily="34" charset="0"/>
                <a:cs typeface="Arial" panose="020B0604020202020204" pitchFamily="34" charset="0"/>
              </a:rPr>
              <a:t> </a:t>
            </a:r>
          </a:p>
        </p:txBody>
      </p:sp>
      <p:sp>
        <p:nvSpPr>
          <p:cNvPr id="14" name="Rechteck 13"/>
          <p:cNvSpPr/>
          <p:nvPr/>
        </p:nvSpPr>
        <p:spPr>
          <a:xfrm>
            <a:off x="4881537" y="2294146"/>
            <a:ext cx="3960000" cy="318574"/>
          </a:xfrm>
          <a:prstGeom prst="rect">
            <a:avLst/>
          </a:prstGeom>
          <a:solidFill>
            <a:schemeClr val="accent2">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Qualifizierte Beschäftigung</a:t>
            </a:r>
          </a:p>
        </p:txBody>
      </p:sp>
      <p:sp>
        <p:nvSpPr>
          <p:cNvPr id="21" name="Rechteck 20"/>
          <p:cNvSpPr/>
          <p:nvPr/>
        </p:nvSpPr>
        <p:spPr>
          <a:xfrm>
            <a:off x="5894584" y="2815688"/>
            <a:ext cx="1368000"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Fachschule</a:t>
            </a:r>
          </a:p>
          <a:p>
            <a:pPr algn="ctr"/>
            <a:r>
              <a:rPr lang="de-DE" sz="1400" dirty="0">
                <a:solidFill>
                  <a:srgbClr val="404040"/>
                </a:solidFill>
                <a:latin typeface="Arial" panose="020B0604020202020204" pitchFamily="34" charset="0"/>
                <a:cs typeface="Arial" panose="020B0604020202020204" pitchFamily="34" charset="0"/>
              </a:rPr>
              <a:t>für Organisation und Führung</a:t>
            </a:r>
          </a:p>
        </p:txBody>
      </p:sp>
      <p:sp>
        <p:nvSpPr>
          <p:cNvPr id="28" name="Richtungspfeil 27"/>
          <p:cNvSpPr/>
          <p:nvPr/>
        </p:nvSpPr>
        <p:spPr>
          <a:xfrm rot="16200000">
            <a:off x="6811012" y="48873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rot="16200000">
            <a:off x="6811012" y="4383297"/>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rot="16200000">
            <a:off x="6522980" y="315623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ichtungspfeil 30"/>
          <p:cNvSpPr/>
          <p:nvPr/>
        </p:nvSpPr>
        <p:spPr>
          <a:xfrm rot="16200000">
            <a:off x="8107276" y="3159161"/>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2" name="Richtungspfeil 31"/>
          <p:cNvSpPr/>
          <p:nvPr/>
        </p:nvSpPr>
        <p:spPr>
          <a:xfrm rot="16200000">
            <a:off x="8107156" y="21870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3" name="Richtungspfeil 32"/>
          <p:cNvSpPr/>
          <p:nvPr/>
        </p:nvSpPr>
        <p:spPr>
          <a:xfrm rot="16200000">
            <a:off x="6522980" y="218705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ichtungspfeil 33"/>
          <p:cNvSpPr/>
          <p:nvPr/>
        </p:nvSpPr>
        <p:spPr>
          <a:xfrm rot="16200000">
            <a:off x="4760506" y="2797399"/>
            <a:ext cx="1080120" cy="82848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1364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24</a:t>
            </a:r>
            <a:endParaRPr lang="de-DE" dirty="0"/>
          </a:p>
        </p:txBody>
      </p:sp>
      <p:sp>
        <p:nvSpPr>
          <p:cNvPr id="7" name="Inhaltsplatzhalter 1"/>
          <p:cNvSpPr>
            <a:spLocks noGrp="1"/>
          </p:cNvSpPr>
          <p:nvPr>
            <p:ph idx="1"/>
          </p:nvPr>
        </p:nvSpPr>
        <p:spPr>
          <a:xfrm>
            <a:off x="474029" y="1753314"/>
            <a:ext cx="6466618" cy="3456383"/>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373063" lvl="1" indent="-285750">
              <a:lnSpc>
                <a:spcPct val="90000"/>
              </a:lnSpc>
              <a:spcAft>
                <a:spcPts val="900"/>
              </a:spcAft>
            </a:pPr>
            <a:r>
              <a:rPr lang="de-DE" sz="1600" b="1" dirty="0" smtClean="0">
                <a:solidFill>
                  <a:schemeClr val="tx1">
                    <a:lumMod val="75000"/>
                    <a:lumOff val="25000"/>
                  </a:schemeClr>
                </a:solidFill>
                <a:latin typeface="Arial" panose="020B0604020202020204" pitchFamily="34" charset="0"/>
                <a:cs typeface="Arial" panose="020B0604020202020204" pitchFamily="34" charset="0"/>
              </a:rPr>
              <a:t>Mit Berufsbezug </a:t>
            </a:r>
            <a:r>
              <a:rPr lang="de-DE" sz="1600" b="1" dirty="0">
                <a:solidFill>
                  <a:schemeClr val="tx1">
                    <a:lumMod val="75000"/>
                    <a:lumOff val="25000"/>
                  </a:schemeClr>
                </a:solidFill>
                <a:latin typeface="Arial" panose="020B0604020202020204" pitchFamily="34" charset="0"/>
                <a:cs typeface="Arial" panose="020B0604020202020204" pitchFamily="34" charset="0"/>
              </a:rPr>
              <a:t>zum Abitur</a:t>
            </a:r>
            <a:r>
              <a:rPr lang="de-DE" sz="1600" dirty="0" smtClean="0">
                <a:solidFill>
                  <a:schemeClr val="tx1">
                    <a:lumMod val="75000"/>
                    <a:lumOff val="25000"/>
                  </a:schemeClr>
                </a:solidFill>
                <a:latin typeface="Arial" panose="020B0604020202020204" pitchFamily="34" charset="0"/>
                <a:cs typeface="Arial" panose="020B0604020202020204" pitchFamily="34" charset="0"/>
              </a:rPr>
              <a:t>:</a:t>
            </a:r>
            <a:br>
              <a:rPr lang="de-DE" sz="1600" dirty="0" smtClean="0">
                <a:solidFill>
                  <a:schemeClr val="tx1">
                    <a:lumMod val="75000"/>
                    <a:lumOff val="25000"/>
                  </a:schemeClr>
                </a:solidFill>
                <a:latin typeface="Arial" panose="020B0604020202020204" pitchFamily="34" charset="0"/>
                <a:cs typeface="Arial" panose="020B0604020202020204" pitchFamily="34" charset="0"/>
              </a:rPr>
            </a:br>
            <a:r>
              <a:rPr lang="de-DE" sz="1600" dirty="0" smtClean="0">
                <a:solidFill>
                  <a:schemeClr val="tx1">
                    <a:lumMod val="75000"/>
                    <a:lumOff val="25000"/>
                  </a:schemeClr>
                </a:solidFill>
                <a:latin typeface="Arial" panose="020B0604020202020204" pitchFamily="34" charset="0"/>
                <a:cs typeface="Arial" panose="020B0604020202020204" pitchFamily="34" charset="0"/>
              </a:rPr>
              <a:t>3-jährige </a:t>
            </a:r>
            <a:r>
              <a:rPr lang="de-DE" sz="1600" dirty="0">
                <a:solidFill>
                  <a:schemeClr val="tx1">
                    <a:lumMod val="75000"/>
                    <a:lumOff val="25000"/>
                  </a:schemeClr>
                </a:solidFill>
                <a:latin typeface="Arial" panose="020B0604020202020204" pitchFamily="34" charset="0"/>
                <a:cs typeface="Arial" panose="020B0604020202020204" pitchFamily="34" charset="0"/>
              </a:rPr>
              <a:t>gymnasiale Oberstufe (Klassen </a:t>
            </a:r>
            <a:r>
              <a:rPr lang="de-DE" sz="1600" dirty="0" smtClean="0">
                <a:solidFill>
                  <a:schemeClr val="tx1">
                    <a:lumMod val="75000"/>
                    <a:lumOff val="25000"/>
                  </a:schemeClr>
                </a:solidFill>
                <a:latin typeface="Arial" panose="020B0604020202020204" pitchFamily="34" charset="0"/>
                <a:cs typeface="Arial" panose="020B0604020202020204" pitchFamily="34" charset="0"/>
              </a:rPr>
              <a:t>11-13)</a:t>
            </a:r>
          </a:p>
          <a:p>
            <a:pPr marL="373063" lvl="1" indent="-285750">
              <a:lnSpc>
                <a:spcPct val="90000"/>
              </a:lnSpc>
              <a:spcAft>
                <a:spcPts val="900"/>
              </a:spcAft>
            </a:pPr>
            <a:r>
              <a:rPr lang="de-DE" sz="1600" u="sng" dirty="0" smtClean="0">
                <a:solidFill>
                  <a:schemeClr val="tx1">
                    <a:lumMod val="75000"/>
                    <a:lumOff val="25000"/>
                  </a:schemeClr>
                </a:solidFill>
                <a:latin typeface="Arial" panose="020B0604020202020204" pitchFamily="34" charset="0"/>
                <a:cs typeface="Arial" panose="020B0604020202020204" pitchFamily="34" charset="0"/>
              </a:rPr>
              <a:t>Aufnahmevoraussetzungen</a:t>
            </a:r>
            <a:r>
              <a:rPr lang="de-DE" sz="1600" dirty="0" smtClean="0">
                <a:solidFill>
                  <a:schemeClr val="tx1">
                    <a:lumMod val="75000"/>
                    <a:lumOff val="25000"/>
                  </a:schemeClr>
                </a:solidFill>
                <a:latin typeface="Arial" panose="020B0604020202020204" pitchFamily="34" charset="0"/>
                <a:cs typeface="Arial" panose="020B0604020202020204" pitchFamily="34" charset="0"/>
              </a:rPr>
              <a:t>:</a:t>
            </a: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smtClean="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smtClean="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smtClean="0">
              <a:solidFill>
                <a:schemeClr val="tx1">
                  <a:lumMod val="75000"/>
                  <a:lumOff val="25000"/>
                </a:schemeClr>
              </a:solidFill>
              <a:latin typeface="Arial" panose="020B0604020202020204" pitchFamily="34" charset="0"/>
              <a:cs typeface="Arial" panose="020B0604020202020204" pitchFamily="34" charset="0"/>
            </a:endParaRPr>
          </a:p>
          <a:p>
            <a:pPr marL="180975" lvl="1" indent="-109538">
              <a:lnSpc>
                <a:spcPct val="90000"/>
              </a:lnSpc>
              <a:spcAft>
                <a:spcPts val="900"/>
              </a:spcAft>
              <a:buNone/>
            </a:pP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r>
              <a:rPr lang="de-DE" sz="1600" baseline="30000" dirty="0" smtClean="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Notenschnitt </a:t>
            </a:r>
            <a:r>
              <a:rPr lang="de-DE" sz="1600" dirty="0">
                <a:solidFill>
                  <a:schemeClr val="tx1">
                    <a:lumMod val="75000"/>
                    <a:lumOff val="25000"/>
                  </a:schemeClr>
                </a:solidFill>
                <a:latin typeface="Arial" panose="020B0604020202020204" pitchFamily="34" charset="0"/>
                <a:cs typeface="Arial" panose="020B0604020202020204" pitchFamily="34" charset="0"/>
              </a:rPr>
              <a:t>von </a:t>
            </a:r>
            <a:r>
              <a:rPr lang="de-DE" sz="1600" dirty="0" smtClean="0">
                <a:solidFill>
                  <a:schemeClr val="tx1">
                    <a:lumMod val="75000"/>
                    <a:lumOff val="25000"/>
                  </a:schemeClr>
                </a:solidFill>
                <a:latin typeface="Arial" panose="020B0604020202020204" pitchFamily="34" charset="0"/>
                <a:cs typeface="Arial" panose="020B0604020202020204" pitchFamily="34" charset="0"/>
              </a:rPr>
              <a:t>3,0 in Deutsch</a:t>
            </a:r>
            <a:r>
              <a:rPr lang="de-DE" sz="1600" dirty="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Mathematik und 1</a:t>
            </a:r>
            <a:r>
              <a:rPr lang="de-DE" sz="1600" dirty="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Fremd-sprache; in </a:t>
            </a:r>
            <a:r>
              <a:rPr lang="de-DE" sz="1600" dirty="0">
                <a:solidFill>
                  <a:schemeClr val="tx1">
                    <a:lumMod val="75000"/>
                    <a:lumOff val="25000"/>
                  </a:schemeClr>
                </a:solidFill>
                <a:latin typeface="Arial" panose="020B0604020202020204" pitchFamily="34" charset="0"/>
                <a:cs typeface="Arial" panose="020B0604020202020204" pitchFamily="34" charset="0"/>
              </a:rPr>
              <a:t>jedem dieser Fächer mindestens die Note </a:t>
            </a:r>
            <a:r>
              <a:rPr lang="de-DE" sz="1600" dirty="0" smtClean="0">
                <a:solidFill>
                  <a:schemeClr val="tx1">
                    <a:lumMod val="75000"/>
                    <a:lumOff val="25000"/>
                  </a:schemeClr>
                </a:solidFill>
                <a:latin typeface="Arial" panose="020B0604020202020204" pitchFamily="34" charset="0"/>
                <a:cs typeface="Arial" panose="020B0604020202020204" pitchFamily="34" charset="0"/>
              </a:rPr>
              <a:t>4,0 </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Berufliche Gymnasien</a:t>
            </a:r>
            <a:endParaRPr lang="de-DE" sz="3000" dirty="0">
              <a:latin typeface="Arial" panose="020B0604020202020204" pitchFamily="34" charset="0"/>
              <a:cs typeface="Arial" panose="020B0604020202020204" pitchFamily="34" charset="0"/>
            </a:endParaRPr>
          </a:p>
        </p:txBody>
      </p:sp>
      <p:sp>
        <p:nvSpPr>
          <p:cNvPr id="2" name="Textfeld 1"/>
          <p:cNvSpPr txBox="1"/>
          <p:nvPr/>
        </p:nvSpPr>
        <p:spPr>
          <a:xfrm>
            <a:off x="6593748" y="1762988"/>
            <a:ext cx="2247292" cy="3376309"/>
          </a:xfrm>
          <a:prstGeom prst="rect">
            <a:avLst/>
          </a:prstGeom>
          <a:solidFill>
            <a:schemeClr val="accent2">
              <a:lumMod val="20000"/>
              <a:lumOff val="8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lIns="54000" rIns="0" rtlCol="0">
            <a:spAutoFit/>
          </a:bodyPr>
          <a:lstStyle/>
          <a:p>
            <a:pPr lvl="0">
              <a:lnSpc>
                <a:spcPct val="90000"/>
              </a:lnSpc>
              <a:spcAft>
                <a:spcPts val="600"/>
              </a:spcAft>
              <a:buClr>
                <a:srgbClr val="000000">
                  <a:lumMod val="65000"/>
                  <a:lumOff val="35000"/>
                </a:srgbClr>
              </a:buClr>
            </a:pPr>
            <a:r>
              <a:rPr lang="de-DE" sz="1600" b="1" dirty="0" smtClean="0">
                <a:solidFill>
                  <a:schemeClr val="tx1">
                    <a:lumMod val="75000"/>
                    <a:lumOff val="25000"/>
                  </a:schemeClr>
                </a:solidFill>
                <a:latin typeface="Arial"/>
                <a:cs typeface="Arial"/>
              </a:rPr>
              <a:t>Richtungen: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Agrarwissenschaft (AG)</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Biotechnologie (BTG)</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Ernährungs-wissenschaft (EG)</a:t>
            </a:r>
            <a:endParaRPr lang="de-DE" sz="1600" dirty="0">
              <a:solidFill>
                <a:schemeClr val="tx1">
                  <a:lumMod val="75000"/>
                  <a:lumOff val="25000"/>
                </a:schemeClr>
              </a:solidFill>
              <a:latin typeface="Arial"/>
              <a:cs typeface="Arial"/>
            </a:endParaRP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Sozial- </a:t>
            </a:r>
            <a:r>
              <a:rPr lang="de-DE" sz="1600" dirty="0" smtClean="0">
                <a:solidFill>
                  <a:schemeClr val="tx1">
                    <a:lumMod val="75000"/>
                    <a:lumOff val="25000"/>
                  </a:schemeClr>
                </a:solidFill>
                <a:latin typeface="Arial"/>
                <a:cs typeface="Arial"/>
              </a:rPr>
              <a:t>und Gesund-</a:t>
            </a:r>
            <a:r>
              <a:rPr lang="de-DE" sz="1600" dirty="0" err="1" smtClean="0">
                <a:solidFill>
                  <a:schemeClr val="tx1">
                    <a:lumMod val="75000"/>
                    <a:lumOff val="25000"/>
                  </a:schemeClr>
                </a:solidFill>
                <a:latin typeface="Arial"/>
                <a:cs typeface="Arial"/>
              </a:rPr>
              <a:t>heitswissenschaft</a:t>
            </a:r>
            <a:r>
              <a:rPr lang="de-DE" sz="1600" dirty="0" smtClean="0">
                <a:solidFill>
                  <a:schemeClr val="tx1">
                    <a:lumMod val="75000"/>
                    <a:lumOff val="25000"/>
                  </a:schemeClr>
                </a:solidFill>
                <a:latin typeface="Arial"/>
                <a:cs typeface="Arial"/>
              </a:rPr>
              <a:t> (SGG)</a:t>
            </a:r>
            <a:endParaRPr lang="de-DE" sz="1600" dirty="0">
              <a:solidFill>
                <a:schemeClr val="tx1">
                  <a:lumMod val="75000"/>
                  <a:lumOff val="25000"/>
                </a:schemeClr>
              </a:solidFill>
              <a:latin typeface="Arial"/>
              <a:cs typeface="Arial"/>
            </a:endParaRP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Technik (TG)</a:t>
            </a:r>
            <a:endParaRPr lang="de-DE" sz="1600" dirty="0">
              <a:solidFill>
                <a:schemeClr val="tx1">
                  <a:lumMod val="75000"/>
                  <a:lumOff val="25000"/>
                </a:schemeClr>
              </a:solidFill>
              <a:latin typeface="Arial"/>
              <a:cs typeface="Arial"/>
            </a:endParaRPr>
          </a:p>
          <a:p>
            <a:pPr lvl="0">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Wirtschaft (WG)</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Rechteck 22"/>
          <p:cNvSpPr/>
          <p:nvPr/>
        </p:nvSpPr>
        <p:spPr>
          <a:xfrm>
            <a:off x="457200" y="5198716"/>
            <a:ext cx="8391524"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echteck 24"/>
          <p:cNvSpPr/>
          <p:nvPr/>
        </p:nvSpPr>
        <p:spPr>
          <a:xfrm>
            <a:off x="457201" y="5558756"/>
            <a:ext cx="8391524"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8" name="Tabelle 27"/>
          <p:cNvGraphicFramePr>
            <a:graphicFrameLocks noGrp="1"/>
          </p:cNvGraphicFramePr>
          <p:nvPr>
            <p:extLst>
              <p:ext uri="{D42A27DB-BD31-4B8C-83A1-F6EECF244321}">
                <p14:modId xmlns:p14="http://schemas.microsoft.com/office/powerpoint/2010/main" val="3784646879"/>
              </p:ext>
            </p:extLst>
          </p:nvPr>
        </p:nvGraphicFramePr>
        <p:xfrm>
          <a:off x="559016" y="5148737"/>
          <a:ext cx="8115456" cy="741680"/>
        </p:xfrm>
        <a:graphic>
          <a:graphicData uri="http://schemas.openxmlformats.org/drawingml/2006/table">
            <a:tbl>
              <a:tblPr firstRow="1" bandRow="1">
                <a:tableStyleId>{2D5ABB26-0587-4C30-8999-92F81FD0307C}</a:tableStyleId>
              </a:tblPr>
              <a:tblGrid>
                <a:gridCol w="1456618">
                  <a:extLst>
                    <a:ext uri="{9D8B030D-6E8A-4147-A177-3AD203B41FA5}">
                      <a16:colId xmlns:a16="http://schemas.microsoft.com/office/drawing/2014/main" val="20000"/>
                    </a:ext>
                  </a:extLst>
                </a:gridCol>
                <a:gridCol w="6658838">
                  <a:extLst>
                    <a:ext uri="{9D8B030D-6E8A-4147-A177-3AD203B41FA5}">
                      <a16:colId xmlns:a16="http://schemas.microsoft.com/office/drawing/2014/main" val="20001"/>
                    </a:ext>
                  </a:extLst>
                </a:gridCol>
              </a:tblGrid>
              <a:tr h="370840">
                <a:tc gridSpan="2">
                  <a:txBody>
                    <a:bodyPr/>
                    <a:lstStyle/>
                    <a:p>
                      <a:r>
                        <a:rPr kumimoji="0" lang="de-DE" sz="1600" b="1" kern="1200" dirty="0" smtClean="0">
                          <a:solidFill>
                            <a:schemeClr val="tx1">
                              <a:lumMod val="75000"/>
                              <a:lumOff val="25000"/>
                            </a:schemeClr>
                          </a:solidFill>
                          <a:latin typeface="Arial"/>
                          <a:cs typeface="Arial"/>
                        </a:rPr>
                        <a:t>Abschluss</a:t>
                      </a:r>
                      <a:endParaRPr kumimoji="0" lang="de-DE" sz="1600" b="1" kern="1200" dirty="0" smtClean="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13</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Allgemeine</a:t>
                      </a:r>
                      <a:r>
                        <a:rPr lang="de-DE" sz="1600" baseline="0" dirty="0" smtClean="0">
                          <a:solidFill>
                            <a:schemeClr val="tx1">
                              <a:lumMod val="75000"/>
                              <a:lumOff val="25000"/>
                            </a:schemeClr>
                          </a:solidFill>
                          <a:latin typeface="Arial"/>
                          <a:cs typeface="Arial"/>
                        </a:rPr>
                        <a:t> Hochschulreife (</a:t>
                      </a:r>
                      <a:r>
                        <a:rPr lang="de-DE" sz="1600" dirty="0" smtClean="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29" name="Rechteck 28"/>
          <p:cNvSpPr/>
          <p:nvPr/>
        </p:nvSpPr>
        <p:spPr>
          <a:xfrm>
            <a:off x="837373" y="3591087"/>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Mittlerer Bildungsabschluss</a:t>
            </a:r>
            <a:endParaRPr lang="de-DE" sz="1400" dirty="0">
              <a:solidFill>
                <a:schemeClr val="tx1">
                  <a:lumMod val="75000"/>
                  <a:lumOff val="25000"/>
                </a:schemeClr>
              </a:solidFill>
              <a:latin typeface="Arial" panose="020B0604020202020204" pitchFamily="34" charset="0"/>
              <a:cs typeface="Arial" panose="020B0604020202020204" pitchFamily="34" charset="0"/>
            </a:endParaRP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(RS, GMS, WRS)</a:t>
            </a: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endParaRPr lang="de-DE" sz="1600" b="1" baseline="300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30" name="Richtungspfeil 29"/>
          <p:cNvSpPr/>
          <p:nvPr/>
        </p:nvSpPr>
        <p:spPr>
          <a:xfrm rot="16200000">
            <a:off x="1628955"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837372" y="2733959"/>
            <a:ext cx="5299773" cy="584431"/>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lumMod val="75000"/>
                    <a:lumOff val="25000"/>
                  </a:schemeClr>
                </a:solidFill>
                <a:latin typeface="Arial" panose="020B0604020202020204" pitchFamily="34" charset="0"/>
                <a:cs typeface="Arial" panose="020B0604020202020204" pitchFamily="34" charset="0"/>
              </a:rPr>
              <a:t>Berufliches </a:t>
            </a:r>
            <a:r>
              <a:rPr lang="de-DE" sz="1600" dirty="0" smtClean="0">
                <a:solidFill>
                  <a:schemeClr val="tx1">
                    <a:lumMod val="75000"/>
                    <a:lumOff val="25000"/>
                  </a:schemeClr>
                </a:solidFill>
                <a:latin typeface="Arial" panose="020B0604020202020204" pitchFamily="34" charset="0"/>
                <a:cs typeface="Arial" panose="020B0604020202020204" pitchFamily="34" charset="0"/>
              </a:rPr>
              <a:t>Gymnasium</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2" name="Rechteck 31"/>
          <p:cNvSpPr/>
          <p:nvPr/>
        </p:nvSpPr>
        <p:spPr>
          <a:xfrm>
            <a:off x="4428357" y="3588935"/>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Versetzung in die Oberstufe</a:t>
            </a: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a:t>
            </a:r>
            <a:r>
              <a:rPr lang="de-DE" sz="1400" dirty="0" err="1" smtClean="0">
                <a:solidFill>
                  <a:schemeClr val="tx1">
                    <a:lumMod val="75000"/>
                    <a:lumOff val="25000"/>
                  </a:schemeClr>
                </a:solidFill>
                <a:latin typeface="Arial" panose="020B0604020202020204" pitchFamily="34" charset="0"/>
                <a:cs typeface="Arial" panose="020B0604020202020204" pitchFamily="34" charset="0"/>
              </a:rPr>
              <a:t>Gym</a:t>
            </a:r>
            <a:r>
              <a:rPr lang="de-DE" sz="1400" dirty="0" smtClean="0">
                <a:solidFill>
                  <a:schemeClr val="tx1">
                    <a:lumMod val="75000"/>
                    <a:lumOff val="25000"/>
                  </a:schemeClr>
                </a:solidFill>
                <a:latin typeface="Arial" panose="020B0604020202020204" pitchFamily="34" charset="0"/>
                <a:cs typeface="Arial" panose="020B0604020202020204" pitchFamily="34" charset="0"/>
              </a:rPr>
              <a:t>, GMS)</a:t>
            </a:r>
            <a:endParaRPr lang="de-DE"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3" name="Richtungspfeil 32"/>
          <p:cNvSpPr/>
          <p:nvPr/>
        </p:nvSpPr>
        <p:spPr>
          <a:xfrm rot="16200000">
            <a:off x="3430163"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echteck 33"/>
          <p:cNvSpPr/>
          <p:nvPr/>
        </p:nvSpPr>
        <p:spPr>
          <a:xfrm>
            <a:off x="2648168" y="3588934"/>
            <a:ext cx="1692000" cy="720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Fachschulreife</a:t>
            </a: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(2 BFS)</a:t>
            </a: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endParaRPr lang="de-DE" sz="1600" b="1" baseline="300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35" name="Richtungspfeil 34"/>
          <p:cNvSpPr/>
          <p:nvPr/>
        </p:nvSpPr>
        <p:spPr>
          <a:xfrm rot="16200000">
            <a:off x="5238301"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4678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25</a:t>
            </a:r>
            <a:endParaRPr lang="de-DE" dirty="0"/>
          </a:p>
        </p:txBody>
      </p:sp>
      <p:sp>
        <p:nvSpPr>
          <p:cNvPr id="10" name="Titel 3"/>
          <p:cNvSpPr txBox="1">
            <a:spLocks/>
          </p:cNvSpPr>
          <p:nvPr/>
        </p:nvSpPr>
        <p:spPr>
          <a:xfrm>
            <a:off x="457200" y="562000"/>
            <a:ext cx="8229600" cy="922784"/>
          </a:xfrm>
          <a:prstGeom prst="rect">
            <a:avLst/>
          </a:prstGeom>
        </p:spPr>
        <p:txBody>
          <a:bodyPr vert="horz" anchor="ctr">
            <a:normAutofit fontScale="85000" lnSpcReduction="10000"/>
          </a:bodyPr>
          <a:lstStyle>
            <a:defPPr>
              <a:defRPr lang="de-DE"/>
            </a:defPPr>
            <a:lvl1pPr>
              <a:spcBef>
                <a:spcPct val="0"/>
              </a:spcBef>
              <a:buNone/>
              <a:defRPr kumimoji="0" sz="3200">
                <a:solidFill>
                  <a:schemeClr val="tx1">
                    <a:lumMod val="75000"/>
                    <a:lumOff val="25000"/>
                  </a:schemeClr>
                </a:solidFill>
                <a:latin typeface="Garamond" panose="02020404030301010803" pitchFamily="18" charset="0"/>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de-DE" dirty="0">
                <a:latin typeface="Arial" panose="020B0604020202020204" pitchFamily="34" charset="0"/>
                <a:cs typeface="Arial" panose="020B0604020202020204" pitchFamily="34" charset="0"/>
              </a:rPr>
              <a:t>Berufliche Bildungsangebote und Bildungsgänge für Schüler</a:t>
            </a:r>
            <a:r>
              <a:rPr lang="de-DE" dirty="0" smtClean="0">
                <a:latin typeface="Arial" panose="020B0604020202020204" pitchFamily="34" charset="0"/>
                <a:cs typeface="Arial" panose="020B0604020202020204" pitchFamily="34" charset="0"/>
              </a:rPr>
              <a:t>/-innen </a:t>
            </a:r>
            <a:r>
              <a:rPr lang="de-DE" dirty="0">
                <a:latin typeface="Arial" panose="020B0604020202020204" pitchFamily="34" charset="0"/>
                <a:cs typeface="Arial" panose="020B0604020202020204" pitchFamily="34" charset="0"/>
              </a:rPr>
              <a:t>mit Behinderung </a:t>
            </a:r>
            <a:r>
              <a:rPr lang="de-DE" dirty="0" smtClean="0">
                <a:latin typeface="Arial" panose="020B0604020202020204" pitchFamily="34" charset="0"/>
                <a:cs typeface="Arial" panose="020B0604020202020204" pitchFamily="34" charset="0"/>
              </a:rPr>
              <a:t>– Auswahl</a:t>
            </a:r>
            <a:endParaRPr lang="de-DE"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67544" y="5293425"/>
            <a:ext cx="8380411" cy="550164"/>
          </a:xfrm>
          <a:prstGeom prst="rect">
            <a:avLst/>
          </a:prstGeom>
          <a:noFill/>
        </p:spPr>
        <p:txBody>
          <a:bodyPr vert="horz">
            <a:noAutofit/>
          </a:bodyPr>
          <a:lstStyle/>
          <a:p>
            <a:pPr marL="395478" indent="-285750">
              <a:spcBef>
                <a:spcPts val="300"/>
              </a:spcBef>
              <a:buClr>
                <a:schemeClr val="tx1">
                  <a:lumMod val="65000"/>
                  <a:lumOff val="35000"/>
                </a:schemeClr>
              </a:buClr>
              <a:buFont typeface="Arial" panose="020B0604020202020204" pitchFamily="34" charset="0"/>
              <a:buChar char="•"/>
            </a:pPr>
            <a:r>
              <a:rPr lang="de-DE" sz="1600" dirty="0" smtClean="0">
                <a:solidFill>
                  <a:schemeClr val="tx1">
                    <a:lumMod val="75000"/>
                    <a:lumOff val="25000"/>
                  </a:schemeClr>
                </a:solidFill>
                <a:latin typeface="Arial" panose="020B0604020202020204" pitchFamily="34" charset="0"/>
                <a:cs typeface="Arial" panose="020B0604020202020204" pitchFamily="34" charset="0"/>
              </a:rPr>
              <a:t>Beratung durch sonderpädagogische </a:t>
            </a:r>
            <a:r>
              <a:rPr lang="de-DE" sz="1600" dirty="0">
                <a:solidFill>
                  <a:schemeClr val="tx1">
                    <a:lumMod val="75000"/>
                    <a:lumOff val="25000"/>
                  </a:schemeClr>
                </a:solidFill>
                <a:latin typeface="Arial" panose="020B0604020202020204" pitchFamily="34" charset="0"/>
                <a:cs typeface="Arial" panose="020B0604020202020204" pitchFamily="34" charset="0"/>
              </a:rPr>
              <a:t>Lehrkräfte, Beratungsfachkräfte für </a:t>
            </a:r>
            <a:r>
              <a:rPr lang="de-DE" sz="1600" dirty="0" smtClean="0">
                <a:solidFill>
                  <a:schemeClr val="tx1">
                    <a:lumMod val="75000"/>
                    <a:lumOff val="25000"/>
                  </a:schemeClr>
                </a:solidFill>
                <a:latin typeface="Arial" panose="020B0604020202020204" pitchFamily="34" charset="0"/>
                <a:cs typeface="Arial" panose="020B0604020202020204" pitchFamily="34" charset="0"/>
              </a:rPr>
              <a:t>Rehabilitation (Agentur </a:t>
            </a:r>
            <a:r>
              <a:rPr lang="de-DE" sz="1600" dirty="0">
                <a:solidFill>
                  <a:schemeClr val="tx1">
                    <a:lumMod val="75000"/>
                    <a:lumOff val="25000"/>
                  </a:schemeClr>
                </a:solidFill>
                <a:latin typeface="Arial" panose="020B0604020202020204" pitchFamily="34" charset="0"/>
                <a:cs typeface="Arial" panose="020B0604020202020204" pitchFamily="34" charset="0"/>
              </a:rPr>
              <a:t>für Arbeit</a:t>
            </a:r>
            <a:r>
              <a:rPr lang="de-DE" sz="1600" dirty="0" smtClean="0">
                <a:solidFill>
                  <a:schemeClr val="tx1">
                    <a:lumMod val="75000"/>
                    <a:lumOff val="25000"/>
                  </a:schemeClr>
                </a:solidFill>
                <a:latin typeface="Arial" panose="020B0604020202020204" pitchFamily="34" charset="0"/>
                <a:cs typeface="Arial" panose="020B0604020202020204" pitchFamily="34" charset="0"/>
              </a:rPr>
              <a:t>), Integrationsfachdienste</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Inhaltsplatzhalter 4"/>
          <p:cNvSpPr>
            <a:spLocks noGrp="1"/>
          </p:cNvSpPr>
          <p:nvPr>
            <p:ph idx="1"/>
          </p:nvPr>
        </p:nvSpPr>
        <p:spPr>
          <a:xfrm>
            <a:off x="482627" y="1752838"/>
            <a:ext cx="8367686" cy="344798"/>
          </a:xfr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pPr>
            <a:r>
              <a:rPr lang="de-DE" sz="1600" b="1" dirty="0">
                <a:solidFill>
                  <a:schemeClr val="tx1">
                    <a:lumMod val="75000"/>
                    <a:lumOff val="25000"/>
                  </a:schemeClr>
                </a:solidFill>
                <a:latin typeface="Arial" panose="020B0604020202020204" pitchFamily="34" charset="0"/>
                <a:cs typeface="Arial" panose="020B0604020202020204" pitchFamily="34" charset="0"/>
              </a:rPr>
              <a:t>Grundsätzlich sind alle Wege der beruflichen Bildung möglich.</a:t>
            </a:r>
          </a:p>
        </p:txBody>
      </p:sp>
      <p:sp>
        <p:nvSpPr>
          <p:cNvPr id="12" name="Inhaltsplatzhalter 4"/>
          <p:cNvSpPr txBox="1">
            <a:spLocks/>
          </p:cNvSpPr>
          <p:nvPr/>
        </p:nvSpPr>
        <p:spPr>
          <a:xfrm>
            <a:off x="468631" y="3620455"/>
            <a:ext cx="2884168"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geistige Entwicklung</a:t>
            </a:r>
          </a:p>
        </p:txBody>
      </p:sp>
      <p:sp>
        <p:nvSpPr>
          <p:cNvPr id="13" name="Inhaltsplatzhalter 4"/>
          <p:cNvSpPr txBox="1">
            <a:spLocks/>
          </p:cNvSpPr>
          <p:nvPr/>
        </p:nvSpPr>
        <p:spPr>
          <a:xfrm>
            <a:off x="482681" y="2581798"/>
            <a:ext cx="2864392"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Lernen</a:t>
            </a:r>
          </a:p>
        </p:txBody>
      </p:sp>
      <p:sp>
        <p:nvSpPr>
          <p:cNvPr id="2" name="Rechteck 1"/>
          <p:cNvSpPr/>
          <p:nvPr/>
        </p:nvSpPr>
        <p:spPr>
          <a:xfrm>
            <a:off x="490404" y="2201703"/>
            <a:ext cx="2862395" cy="3077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lumMod val="75000"/>
                    <a:lumOff val="25000"/>
                  </a:schemeClr>
                </a:solidFill>
                <a:latin typeface="Arial" panose="020B0604020202020204" pitchFamily="34" charset="0"/>
                <a:cs typeface="Arial" panose="020B0604020202020204" pitchFamily="34" charset="0"/>
              </a:rPr>
              <a:t>z</a:t>
            </a:r>
            <a:r>
              <a:rPr lang="de-DE" sz="1600" b="1" dirty="0" smtClean="0">
                <a:solidFill>
                  <a:schemeClr val="tx1">
                    <a:lumMod val="75000"/>
                    <a:lumOff val="25000"/>
                  </a:schemeClr>
                </a:solidFill>
                <a:latin typeface="Arial" panose="020B0604020202020204" pitchFamily="34" charset="0"/>
                <a:cs typeface="Arial" panose="020B0604020202020204" pitchFamily="34" charset="0"/>
              </a:rPr>
              <a:t>usätzliche Möglichkeiten: </a:t>
            </a:r>
            <a:endParaRPr lang="de-DE" sz="1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5" name="Inhaltsplatzhalter 4"/>
          <p:cNvSpPr txBox="1">
            <a:spLocks/>
          </p:cNvSpPr>
          <p:nvPr/>
        </p:nvSpPr>
        <p:spPr>
          <a:xfrm>
            <a:off x="3862896" y="2581798"/>
            <a:ext cx="4985059"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6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duale Ausbildung</a:t>
            </a:r>
          </a:p>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Kooperationsklasse SBBZ – Berufsschule</a:t>
            </a:r>
          </a:p>
          <a:p>
            <a:pPr marL="285750" indent="-285750" algn="l">
              <a:buFont typeface="Arial" panose="020B0604020202020204" pitchFamily="34" charset="0"/>
              <a:buChar char="•"/>
            </a:pPr>
            <a:r>
              <a:rPr lang="de-DE" sz="1400" dirty="0">
                <a:solidFill>
                  <a:schemeClr val="tx1">
                    <a:lumMod val="75000"/>
                    <a:lumOff val="25000"/>
                  </a:schemeClr>
                </a:solidFill>
              </a:rPr>
              <a:t>Vorqualifizierungsjahr Arbeit und Beruf (VAB)</a:t>
            </a:r>
          </a:p>
          <a:p>
            <a:pPr marL="285750" indent="-285750" algn="l">
              <a:buFont typeface="Arial" panose="020B0604020202020204" pitchFamily="34" charset="0"/>
              <a:buChar char="•"/>
            </a:pPr>
            <a:r>
              <a:rPr lang="de-DE" sz="1400" dirty="0">
                <a:solidFill>
                  <a:schemeClr val="tx1">
                    <a:lumMod val="75000"/>
                    <a:lumOff val="25000"/>
                  </a:schemeClr>
                </a:solidFill>
              </a:rPr>
              <a:t>Sonderberufsschule</a:t>
            </a:r>
          </a:p>
        </p:txBody>
      </p:sp>
      <p:sp>
        <p:nvSpPr>
          <p:cNvPr id="16" name="Inhaltsplatzhalter 4"/>
          <p:cNvSpPr txBox="1">
            <a:spLocks/>
          </p:cNvSpPr>
          <p:nvPr/>
        </p:nvSpPr>
        <p:spPr>
          <a:xfrm>
            <a:off x="462465" y="4407165"/>
            <a:ext cx="2916906" cy="7693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Sehen / Hören / körperliche und motorische Entwicklung</a:t>
            </a:r>
          </a:p>
        </p:txBody>
      </p:sp>
      <p:sp>
        <p:nvSpPr>
          <p:cNvPr id="4" name="Rechteck 3"/>
          <p:cNvSpPr/>
          <p:nvPr/>
        </p:nvSpPr>
        <p:spPr>
          <a:xfrm>
            <a:off x="3863975" y="3620455"/>
            <a:ext cx="4983980"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sz="1400" dirty="0" smtClean="0">
                <a:solidFill>
                  <a:schemeClr val="tx1">
                    <a:lumMod val="75000"/>
                    <a:lumOff val="25000"/>
                  </a:schemeClr>
                </a:solidFill>
                <a:latin typeface="Arial" panose="020B0604020202020204" pitchFamily="34" charset="0"/>
                <a:cs typeface="Arial" panose="020B0604020202020204" pitchFamily="34" charset="0"/>
              </a:rPr>
              <a:t>berufsvorbereitende </a:t>
            </a:r>
            <a:r>
              <a:rPr lang="de-DE" sz="1400" dirty="0">
                <a:solidFill>
                  <a:schemeClr val="tx1">
                    <a:lumMod val="75000"/>
                    <a:lumOff val="25000"/>
                  </a:schemeClr>
                </a:solidFill>
                <a:latin typeface="Arial" panose="020B0604020202020204" pitchFamily="34" charset="0"/>
                <a:cs typeface="Arial" panose="020B0604020202020204" pitchFamily="34" charset="0"/>
              </a:rPr>
              <a:t>Einrichtung (BVE) und </a:t>
            </a:r>
            <a:r>
              <a:rPr lang="de-DE" sz="1400" dirty="0" smtClean="0">
                <a:solidFill>
                  <a:schemeClr val="tx1">
                    <a:lumMod val="75000"/>
                    <a:lumOff val="25000"/>
                  </a:schemeClr>
                </a:solidFill>
                <a:latin typeface="Arial" panose="020B0604020202020204" pitchFamily="34" charset="0"/>
                <a:cs typeface="Arial" panose="020B0604020202020204" pitchFamily="34" charset="0"/>
              </a:rPr>
              <a:t>kooperative </a:t>
            </a:r>
            <a:r>
              <a:rPr lang="de-DE" sz="1400" dirty="0">
                <a:solidFill>
                  <a:schemeClr val="tx1">
                    <a:lumMod val="75000"/>
                    <a:lumOff val="25000"/>
                  </a:schemeClr>
                </a:solidFill>
                <a:latin typeface="Arial" panose="020B0604020202020204" pitchFamily="34" charset="0"/>
                <a:cs typeface="Arial" panose="020B0604020202020204" pitchFamily="34" charset="0"/>
              </a:rPr>
              <a:t>Berufsvorbereitung (</a:t>
            </a:r>
            <a:r>
              <a:rPr lang="de-DE" sz="1400" dirty="0" err="1">
                <a:solidFill>
                  <a:schemeClr val="tx1">
                    <a:lumMod val="75000"/>
                    <a:lumOff val="25000"/>
                  </a:schemeClr>
                </a:solidFill>
                <a:latin typeface="Arial" panose="020B0604020202020204" pitchFamily="34" charset="0"/>
                <a:cs typeface="Arial" panose="020B0604020202020204" pitchFamily="34" charset="0"/>
              </a:rPr>
              <a:t>KoBV</a:t>
            </a:r>
            <a:r>
              <a:rPr lang="de-DE" sz="14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Werkstatt für Menschen mit Behinderung (</a:t>
            </a:r>
            <a:r>
              <a:rPr lang="de-DE" sz="1400" dirty="0" err="1">
                <a:solidFill>
                  <a:schemeClr val="tx1">
                    <a:lumMod val="75000"/>
                    <a:lumOff val="25000"/>
                  </a:schemeClr>
                </a:solidFill>
                <a:latin typeface="Arial" panose="020B0604020202020204" pitchFamily="34" charset="0"/>
                <a:cs typeface="Arial" panose="020B0604020202020204" pitchFamily="34" charset="0"/>
              </a:rPr>
              <a:t>WfbM</a:t>
            </a:r>
            <a:r>
              <a:rPr lang="de-DE" sz="14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17" name="Inhaltsplatzhalter 4"/>
          <p:cNvSpPr txBox="1">
            <a:spLocks/>
          </p:cNvSpPr>
          <p:nvPr/>
        </p:nvSpPr>
        <p:spPr>
          <a:xfrm>
            <a:off x="3863975" y="4400252"/>
            <a:ext cx="4983980" cy="77629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285750" indent="-285750">
              <a:buFont typeface="Arial" panose="020B0604020202020204" pitchFamily="34" charset="0"/>
              <a:buChar cha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lumMod val="75000"/>
                    <a:lumOff val="25000"/>
                  </a:schemeClr>
                </a:solidFill>
              </a:rPr>
              <a:t>allgemeine oder </a:t>
            </a:r>
            <a:r>
              <a:rPr lang="de-DE" dirty="0" smtClean="0">
                <a:solidFill>
                  <a:schemeClr val="tx1">
                    <a:lumMod val="75000"/>
                    <a:lumOff val="25000"/>
                  </a:schemeClr>
                </a:solidFill>
              </a:rPr>
              <a:t>förderschwerpunktspezifische Berufsschule, Berufskolleg oder Berufsfachschule</a:t>
            </a:r>
            <a:endParaRPr lang="de-DE" dirty="0">
              <a:solidFill>
                <a:schemeClr val="tx1">
                  <a:lumMod val="75000"/>
                  <a:lumOff val="25000"/>
                </a:schemeClr>
              </a:solidFill>
            </a:endParaRPr>
          </a:p>
        </p:txBody>
      </p:sp>
      <p:sp>
        <p:nvSpPr>
          <p:cNvPr id="19" name="Richtungspfeil 18"/>
          <p:cNvSpPr/>
          <p:nvPr/>
        </p:nvSpPr>
        <p:spPr>
          <a:xfrm rot="16200000">
            <a:off x="3535815" y="267216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3540895" y="361704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3551055" y="444762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89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26</a:t>
            </a:r>
            <a:endParaRPr lang="de-DE" dirty="0"/>
          </a:p>
        </p:txBody>
      </p:sp>
      <p:sp>
        <p:nvSpPr>
          <p:cNvPr id="8" name="Freihandform 7"/>
          <p:cNvSpPr/>
          <p:nvPr/>
        </p:nvSpPr>
        <p:spPr>
          <a:xfrm>
            <a:off x="353245" y="1916832"/>
            <a:ext cx="5256584" cy="3168352"/>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z</a:t>
            </a:r>
            <a:r>
              <a:rPr lang="de-DE" sz="2200" dirty="0" smtClean="0">
                <a:solidFill>
                  <a:schemeClr val="tx1">
                    <a:lumMod val="75000"/>
                    <a:lumOff val="25000"/>
                  </a:schemeClr>
                </a:solidFill>
                <a:latin typeface="Arial"/>
                <a:cs typeface="Arial"/>
              </a:rPr>
              <a:t>eitlicher Ablauf des Übergangsverfahrens </a:t>
            </a:r>
            <a:endParaRPr lang="de-DE" sz="2200" kern="1200" dirty="0" smtClean="0">
              <a:solidFill>
                <a:schemeClr val="tx1">
                  <a:lumMod val="75000"/>
                  <a:lumOff val="25000"/>
                </a:schemeClr>
              </a:solidFill>
              <a:latin typeface="Arial"/>
              <a:cs typeface="Arial"/>
            </a:endParaRPr>
          </a:p>
          <a:p>
            <a:pPr indent="-457200" defTabSz="711200">
              <a:lnSpc>
                <a:spcPct val="90000"/>
              </a:lnSpc>
              <a:spcBef>
                <a:spcPct val="0"/>
              </a:spcBef>
              <a:spcAft>
                <a:spcPct val="15000"/>
              </a:spcAft>
            </a:pPr>
            <a:endParaRPr lang="de-DE" sz="2200" dirty="0" smtClean="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kern="1200" dirty="0" smtClean="0">
                <a:solidFill>
                  <a:schemeClr val="tx1">
                    <a:lumMod val="75000"/>
                    <a:lumOff val="25000"/>
                  </a:schemeClr>
                </a:solidFill>
                <a:latin typeface="Arial"/>
                <a:cs typeface="Arial"/>
              </a:rPr>
              <a:t>Anmeldung an der weiterführenden Schule</a:t>
            </a: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w</a:t>
            </a:r>
            <a:r>
              <a:rPr lang="de-DE" sz="2200" kern="1200" dirty="0" smtClean="0">
                <a:solidFill>
                  <a:schemeClr val="tx1">
                    <a:lumMod val="75000"/>
                    <a:lumOff val="25000"/>
                  </a:schemeClr>
                </a:solidFill>
                <a:latin typeface="Arial"/>
                <a:cs typeface="Arial"/>
              </a:rPr>
              <a:t>eitere Informationen </a:t>
            </a:r>
            <a:endParaRPr lang="de-DE" sz="2200" kern="1200" dirty="0">
              <a:solidFill>
                <a:schemeClr val="tx1">
                  <a:lumMod val="75000"/>
                  <a:lumOff val="25000"/>
                </a:schemeClr>
              </a:solidFill>
              <a:latin typeface="Arial"/>
              <a:cs typeface="Arial"/>
            </a:endParaRPr>
          </a:p>
        </p:txBody>
      </p:sp>
      <p:pic>
        <p:nvPicPr>
          <p:cNvPr id="2" name="Bild 1" descr="Foto Folie 22.jpg"/>
          <p:cNvPicPr>
            <a:picLocks noChangeAspect="1"/>
          </p:cNvPicPr>
          <p:nvPr/>
        </p:nvPicPr>
        <p:blipFill rotWithShape="1">
          <a:blip r:embed="rId3">
            <a:extLst>
              <a:ext uri="{28A0092B-C50C-407E-A947-70E740481C1C}">
                <a14:useLocalDpi xmlns:a14="http://schemas.microsoft.com/office/drawing/2010/main" val="0"/>
              </a:ext>
            </a:extLst>
          </a:blip>
          <a:srcRect t="1" r="10009" b="9836"/>
          <a:stretch/>
        </p:blipFill>
        <p:spPr>
          <a:xfrm>
            <a:off x="5800724" y="1340769"/>
            <a:ext cx="3091755" cy="2061170"/>
          </a:xfrm>
          <a:prstGeom prst="rect">
            <a:avLst/>
          </a:prstGeom>
        </p:spPr>
      </p:pic>
      <p:sp>
        <p:nvSpPr>
          <p:cNvPr id="10" name="Rechteck 9"/>
          <p:cNvSpPr/>
          <p:nvPr/>
        </p:nvSpPr>
        <p:spPr>
          <a:xfrm>
            <a:off x="467544" y="692697"/>
            <a:ext cx="8424936" cy="64799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III. Die nächsten Schritte</a:t>
            </a:r>
            <a:endParaRPr lang="de-DE" sz="2800" dirty="0">
              <a:latin typeface="Arial"/>
              <a:cs typeface="Arial"/>
            </a:endParaRPr>
          </a:p>
        </p:txBody>
      </p:sp>
      <p:sp>
        <p:nvSpPr>
          <p:cNvPr id="11" name="Richtungspfeil 10"/>
          <p:cNvSpPr/>
          <p:nvPr/>
        </p:nvSpPr>
        <p:spPr>
          <a:xfrm>
            <a:off x="499418" y="206935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9418" y="30689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99418" y="407707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3678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8313" y="1628800"/>
            <a:ext cx="8374062" cy="720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8313" y="2438912"/>
            <a:ext cx="8374062" cy="720000"/>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468313" y="3248936"/>
            <a:ext cx="8374062" cy="792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468313" y="4131048"/>
            <a:ext cx="8374062" cy="792104"/>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468313" y="5013176"/>
            <a:ext cx="8374062" cy="720080"/>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3525979738"/>
              </p:ext>
            </p:extLst>
          </p:nvPr>
        </p:nvGraphicFramePr>
        <p:xfrm>
          <a:off x="675184" y="1556792"/>
          <a:ext cx="7992888" cy="4194000"/>
        </p:xfrm>
        <a:graphic>
          <a:graphicData uri="http://schemas.openxmlformats.org/drawingml/2006/table">
            <a:tbl>
              <a:tblPr firstRow="1" bandRow="1">
                <a:tableStyleId>{2D5ABB26-0587-4C30-8999-92F81FD0307C}</a:tableStyleId>
              </a:tblPr>
              <a:tblGrid>
                <a:gridCol w="4307014">
                  <a:extLst>
                    <a:ext uri="{9D8B030D-6E8A-4147-A177-3AD203B41FA5}">
                      <a16:colId xmlns:a16="http://schemas.microsoft.com/office/drawing/2014/main" val="20000"/>
                    </a:ext>
                  </a:extLst>
                </a:gridCol>
                <a:gridCol w="3685874">
                  <a:extLst>
                    <a:ext uri="{9D8B030D-6E8A-4147-A177-3AD203B41FA5}">
                      <a16:colId xmlns:a16="http://schemas.microsoft.com/office/drawing/2014/main" val="20001"/>
                    </a:ext>
                  </a:extLst>
                </a:gridCol>
              </a:tblGrid>
              <a:tr h="838800">
                <a:tc>
                  <a:txBody>
                    <a:bodyPr/>
                    <a:lstStyle/>
                    <a:p>
                      <a:r>
                        <a:rPr lang="de-DE" sz="1600" dirty="0" smtClean="0">
                          <a:solidFill>
                            <a:schemeClr val="tx1">
                              <a:lumMod val="75000"/>
                              <a:lumOff val="25000"/>
                            </a:schemeClr>
                          </a:solidFill>
                          <a:latin typeface="Arial"/>
                          <a:cs typeface="Arial"/>
                        </a:rPr>
                        <a:t>Informationsabend</a:t>
                      </a:r>
                      <a:r>
                        <a:rPr lang="de-DE" sz="1600" baseline="0" dirty="0" smtClean="0">
                          <a:solidFill>
                            <a:schemeClr val="tx1">
                              <a:lumMod val="75000"/>
                              <a:lumOff val="25000"/>
                            </a:schemeClr>
                          </a:solidFill>
                          <a:latin typeface="Arial"/>
                          <a:cs typeface="Arial"/>
                        </a:rPr>
                        <a:t> der Grundschule mit den weiterführenden Schulen </a:t>
                      </a:r>
                      <a:endParaRPr lang="de-DE" sz="1600" b="0" dirty="0">
                        <a:solidFill>
                          <a:schemeClr val="tx1">
                            <a:lumMod val="75000"/>
                            <a:lumOff val="25000"/>
                          </a:schemeClr>
                        </a:solidFill>
                        <a:latin typeface="Arial"/>
                        <a:cs typeface="Arial"/>
                      </a:endParaRPr>
                    </a:p>
                  </a:txBody>
                  <a:tcPr anchor="ctr" anchorCtr="1"/>
                </a:tc>
                <a:tc>
                  <a:txBody>
                    <a:bodyPr/>
                    <a:lstStyle/>
                    <a:p>
                      <a:r>
                        <a:rPr lang="de-DE" sz="1600" dirty="0" smtClean="0">
                          <a:solidFill>
                            <a:schemeClr val="tx1">
                              <a:lumMod val="75000"/>
                              <a:lumOff val="25000"/>
                            </a:schemeClr>
                          </a:solidFill>
                          <a:latin typeface="Arial"/>
                          <a:cs typeface="Arial"/>
                        </a:rPr>
                        <a:t>Oktober – Dezember</a:t>
                      </a:r>
                    </a:p>
                    <a:p>
                      <a:endParaRPr lang="de-DE" sz="1600" b="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0"/>
                  </a:ext>
                </a:extLst>
              </a:tr>
              <a:tr h="838800">
                <a:tc>
                  <a:txBody>
                    <a:bodyPr/>
                    <a:lstStyle/>
                    <a:p>
                      <a:r>
                        <a:rPr lang="de-DE" sz="1600" dirty="0" smtClean="0">
                          <a:solidFill>
                            <a:schemeClr val="tx1">
                              <a:lumMod val="75000"/>
                              <a:lumOff val="25000"/>
                            </a:schemeClr>
                          </a:solidFill>
                          <a:latin typeface="Arial"/>
                          <a:cs typeface="Arial"/>
                        </a:rPr>
                        <a:t>Erstellung der Grundschulempfehlung</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Oktober – Januar</a:t>
                      </a:r>
                      <a:endParaRPr lang="de-DE" sz="160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1"/>
                  </a:ext>
                </a:extLst>
              </a:tr>
              <a:tr h="838800">
                <a:tc>
                  <a:txBody>
                    <a:bodyPr/>
                    <a:lstStyle/>
                    <a:p>
                      <a:r>
                        <a:rPr lang="de-DE" sz="1600" dirty="0" smtClean="0">
                          <a:solidFill>
                            <a:schemeClr val="tx1">
                              <a:lumMod val="75000"/>
                              <a:lumOff val="25000"/>
                            </a:schemeClr>
                          </a:solidFill>
                          <a:latin typeface="Arial"/>
                          <a:cs typeface="Arial"/>
                        </a:rPr>
                        <a:t>intensive Beratung der Eltern </a:t>
                      </a:r>
                    </a:p>
                    <a:p>
                      <a:r>
                        <a:rPr lang="de-DE" sz="1600" dirty="0" smtClean="0">
                          <a:solidFill>
                            <a:schemeClr val="tx1">
                              <a:lumMod val="75000"/>
                              <a:lumOff val="25000"/>
                            </a:schemeClr>
                          </a:solidFill>
                          <a:latin typeface="Arial"/>
                          <a:cs typeface="Arial"/>
                        </a:rPr>
                        <a:t>durch die Grundschullehrkräfte</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Dezember – Januar</a:t>
                      </a:r>
                      <a:endParaRPr lang="de-DE" sz="160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2"/>
                  </a:ext>
                </a:extLst>
              </a:tr>
              <a:tr h="83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Ausgabe der Halbjahresinformation mit der Grundschulempfehlung</a:t>
                      </a:r>
                      <a:r>
                        <a:rPr lang="de-DE" sz="1600" baseline="0" dirty="0" smtClean="0">
                          <a:solidFill>
                            <a:schemeClr val="tx1">
                              <a:lumMod val="75000"/>
                              <a:lumOff val="25000"/>
                            </a:schemeClr>
                          </a:solidFill>
                          <a:latin typeface="Arial"/>
                          <a:cs typeface="Arial"/>
                        </a:rPr>
                        <a:t> </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Ende 1. Schulhalbjahr</a:t>
                      </a:r>
                      <a:r>
                        <a:rPr kumimoji="0" lang="de-DE" sz="1600" kern="1200" baseline="0" dirty="0" smtClean="0">
                          <a:solidFill>
                            <a:schemeClr val="tx1">
                              <a:lumMod val="75000"/>
                              <a:lumOff val="25000"/>
                            </a:schemeClr>
                          </a:solidFill>
                          <a:latin typeface="Arial"/>
                          <a:ea typeface="+mn-ea"/>
                          <a:cs typeface="Arial"/>
                        </a:rPr>
                        <a:t> -</a:t>
                      </a:r>
                      <a:r>
                        <a:rPr kumimoji="0" lang="de-DE" sz="1600" kern="1200" dirty="0" smtClean="0">
                          <a:solidFill>
                            <a:schemeClr val="tx1">
                              <a:lumMod val="75000"/>
                              <a:lumOff val="25000"/>
                            </a:schemeClr>
                          </a:solidFill>
                          <a:latin typeface="Arial"/>
                          <a:ea typeface="+mn-ea"/>
                          <a:cs typeface="Arial"/>
                        </a:rPr>
                        <a:t> </a:t>
                      </a:r>
                      <a:r>
                        <a:rPr kumimoji="0" lang="de-DE" sz="1600" kern="1200" dirty="0" smtClean="0">
                          <a:solidFill>
                            <a:schemeClr val="tx1">
                              <a:lumMod val="75000"/>
                              <a:lumOff val="25000"/>
                            </a:schemeClr>
                          </a:solidFill>
                          <a:latin typeface="Arial"/>
                          <a:ea typeface="+mn-ea"/>
                          <a:cs typeface="Arial"/>
                        </a:rPr>
                        <a:t>7. </a:t>
                      </a:r>
                      <a:r>
                        <a:rPr kumimoji="0" lang="de-DE" sz="1600" kern="1200" dirty="0" smtClean="0">
                          <a:solidFill>
                            <a:schemeClr val="tx1">
                              <a:lumMod val="75000"/>
                              <a:lumOff val="25000"/>
                            </a:schemeClr>
                          </a:solidFill>
                          <a:latin typeface="Arial"/>
                          <a:ea typeface="+mn-ea"/>
                          <a:cs typeface="Arial"/>
                        </a:rPr>
                        <a:t>Februar </a:t>
                      </a:r>
                    </a:p>
                    <a:p>
                      <a:endParaRPr kumimoji="0" lang="de-DE" sz="1600" kern="1200" dirty="0">
                        <a:solidFill>
                          <a:schemeClr val="tx1">
                            <a:lumMod val="75000"/>
                            <a:lumOff val="25000"/>
                          </a:schemeClr>
                        </a:solidFill>
                        <a:latin typeface="Arial"/>
                        <a:ea typeface="+mn-ea"/>
                        <a:cs typeface="Arial"/>
                      </a:endParaRPr>
                    </a:p>
                  </a:txBody>
                  <a:tcPr anchor="ctr"/>
                </a:tc>
                <a:extLst>
                  <a:ext uri="{0D108BD9-81ED-4DB2-BD59-A6C34878D82A}">
                    <a16:rowId xmlns:a16="http://schemas.microsoft.com/office/drawing/2014/main" val="10003"/>
                  </a:ext>
                </a:extLst>
              </a:tr>
              <a:tr h="838800">
                <a:tc>
                  <a:txBody>
                    <a:bodyPr/>
                    <a:lstStyle/>
                    <a:p>
                      <a:r>
                        <a:rPr lang="de-DE" sz="1600" dirty="0" smtClean="0">
                          <a:solidFill>
                            <a:schemeClr val="tx1">
                              <a:lumMod val="75000"/>
                              <a:lumOff val="25000"/>
                            </a:schemeClr>
                          </a:solidFill>
                          <a:latin typeface="Arial"/>
                          <a:cs typeface="Arial"/>
                        </a:rPr>
                        <a:t>Anmeldung</a:t>
                      </a:r>
                      <a:r>
                        <a:rPr lang="de-DE" sz="1600" baseline="0" dirty="0" smtClean="0">
                          <a:solidFill>
                            <a:schemeClr val="tx1">
                              <a:lumMod val="75000"/>
                              <a:lumOff val="25000"/>
                            </a:schemeClr>
                          </a:solidFill>
                          <a:latin typeface="Arial"/>
                          <a:cs typeface="Arial"/>
                        </a:rPr>
                        <a:t> an einer weiterführenden Schule</a:t>
                      </a:r>
                      <a:endParaRPr lang="de-DE" sz="1600" dirty="0">
                        <a:solidFill>
                          <a:schemeClr val="tx1">
                            <a:lumMod val="75000"/>
                            <a:lumOff val="25000"/>
                          </a:schemeClr>
                        </a:solidFill>
                        <a:latin typeface="Arial"/>
                        <a:cs typeface="Arial"/>
                      </a:endParaRPr>
                    </a:p>
                  </a:txBody>
                  <a:tcPr anchor="ctr"/>
                </a:tc>
                <a:tc>
                  <a:txBody>
                    <a:bodyPr/>
                    <a:lstStyle/>
                    <a:p>
                      <a:r>
                        <a:rPr lang="de-DE" sz="1600" dirty="0" smtClean="0">
                          <a:solidFill>
                            <a:schemeClr val="tx1">
                              <a:lumMod val="75000"/>
                              <a:lumOff val="25000"/>
                            </a:schemeClr>
                          </a:solidFill>
                          <a:latin typeface="Arial"/>
                          <a:cs typeface="Arial"/>
                        </a:rPr>
                        <a:t>März</a:t>
                      </a:r>
                      <a:r>
                        <a:rPr lang="de-DE" sz="1600" baseline="0" dirty="0" smtClean="0">
                          <a:solidFill>
                            <a:schemeClr val="tx1">
                              <a:lumMod val="75000"/>
                              <a:lumOff val="25000"/>
                            </a:schemeClr>
                          </a:solidFill>
                          <a:latin typeface="Arial"/>
                          <a:cs typeface="Arial"/>
                        </a:rPr>
                        <a:t> (bis April bei Inanspruchnahme des besonderen Beratungsverfahrens)</a:t>
                      </a:r>
                      <a:endParaRPr lang="de-DE" sz="1600" i="1" baseline="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4"/>
                  </a:ext>
                </a:extLst>
              </a:tr>
            </a:tbl>
          </a:graphicData>
        </a:graphic>
      </p:graphicFrame>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27</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Zeitlicher Ablauf </a:t>
            </a:r>
            <a:r>
              <a:rPr lang="de-DE" sz="3000" dirty="0" smtClean="0">
                <a:latin typeface="Arial" panose="020B0604020202020204" pitchFamily="34" charset="0"/>
                <a:cs typeface="Arial" panose="020B0604020202020204" pitchFamily="34" charset="0"/>
              </a:rPr>
              <a:t>des </a:t>
            </a:r>
            <a:r>
              <a:rPr lang="de-DE" sz="3000" dirty="0">
                <a:latin typeface="Arial" panose="020B0604020202020204" pitchFamily="34" charset="0"/>
                <a:cs typeface="Arial" panose="020B0604020202020204" pitchFamily="34" charset="0"/>
              </a:rPr>
              <a:t>Übergangsverfahrens</a:t>
            </a:r>
          </a:p>
        </p:txBody>
      </p:sp>
      <p:sp>
        <p:nvSpPr>
          <p:cNvPr id="12" name="Rechteck 11"/>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4468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28</a:t>
            </a:r>
            <a:endParaRPr lang="de-DE" dirty="0"/>
          </a:p>
        </p:txBody>
      </p:sp>
      <p:sp>
        <p:nvSpPr>
          <p:cNvPr id="6" name="Inhaltsplatzhalter 1"/>
          <p:cNvSpPr>
            <a:spLocks noGrp="1"/>
          </p:cNvSpPr>
          <p:nvPr>
            <p:ph idx="1"/>
          </p:nvPr>
        </p:nvSpPr>
        <p:spPr>
          <a:xfrm>
            <a:off x="493068" y="1761807"/>
            <a:ext cx="4618856" cy="2869233"/>
          </a:xfrm>
          <a:noFill/>
          <a:ln>
            <a:noFill/>
          </a:ln>
          <a:effectLst/>
        </p:spPr>
        <p:style>
          <a:lnRef idx="1">
            <a:schemeClr val="accent1"/>
          </a:lnRef>
          <a:fillRef idx="2">
            <a:schemeClr val="accent1"/>
          </a:fillRef>
          <a:effectRef idx="1">
            <a:schemeClr val="accent1"/>
          </a:effectRef>
          <a:fontRef idx="minor">
            <a:schemeClr val="dk1"/>
          </a:fontRef>
        </p:style>
        <p:txBody>
          <a:bodyPr vert="horz">
            <a:normAutofit fontScale="92500" lnSpcReduction="20000"/>
          </a:bodyPr>
          <a:lstStyle/>
          <a:p>
            <a:endParaRPr lang="de-DE" sz="1600" dirty="0" smtClean="0">
              <a:solidFill>
                <a:schemeClr val="tx1"/>
              </a:solidFill>
              <a:latin typeface="Garamond"/>
              <a:cs typeface="Garamond"/>
            </a:endParaRPr>
          </a:p>
          <a:p>
            <a:pPr marL="109728" indent="0">
              <a:lnSpc>
                <a:spcPct val="140000"/>
              </a:lnSpc>
              <a:buNone/>
            </a:pPr>
            <a:r>
              <a:rPr lang="de-DE" sz="1700" b="1" dirty="0" smtClean="0">
                <a:solidFill>
                  <a:schemeClr val="tx1">
                    <a:lumMod val="75000"/>
                    <a:lumOff val="25000"/>
                  </a:schemeClr>
                </a:solidFill>
                <a:latin typeface="Arial"/>
                <a:cs typeface="Arial"/>
              </a:rPr>
              <a:t>Erforderliche Dokumente:</a:t>
            </a:r>
            <a:endParaRPr lang="de-DE" sz="1700" b="1"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Pass oder anderer Identitätsnachweis des Kindes</a:t>
            </a:r>
            <a:endParaRPr lang="de-DE" sz="1700"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Bestätigung </a:t>
            </a:r>
            <a:r>
              <a:rPr lang="de-DE" sz="1700" dirty="0">
                <a:solidFill>
                  <a:schemeClr val="tx1">
                    <a:lumMod val="75000"/>
                    <a:lumOff val="25000"/>
                  </a:schemeClr>
                </a:solidFill>
                <a:latin typeface="Arial"/>
                <a:cs typeface="Arial"/>
              </a:rPr>
              <a:t>der Grundschule über </a:t>
            </a:r>
            <a:r>
              <a:rPr lang="de-DE" sz="1700" dirty="0" smtClean="0">
                <a:solidFill>
                  <a:schemeClr val="tx1">
                    <a:lumMod val="75000"/>
                    <a:lumOff val="25000"/>
                  </a:schemeClr>
                </a:solidFill>
                <a:latin typeface="Arial"/>
                <a:cs typeface="Arial"/>
              </a:rPr>
              <a:t>den Schulbesuch</a:t>
            </a:r>
          </a:p>
          <a:p>
            <a:pPr>
              <a:lnSpc>
                <a:spcPct val="140000"/>
              </a:lnSpc>
            </a:pPr>
            <a:r>
              <a:rPr lang="de-DE" sz="1700" dirty="0" smtClean="0">
                <a:solidFill>
                  <a:schemeClr val="tx1">
                    <a:lumMod val="75000"/>
                    <a:lumOff val="25000"/>
                  </a:schemeClr>
                </a:solidFill>
                <a:latin typeface="Arial"/>
                <a:cs typeface="Arial"/>
              </a:rPr>
              <a:t>Grundschulempfehlung</a:t>
            </a:r>
            <a:endParaRPr lang="de-DE" sz="1700"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Bestätigung </a:t>
            </a:r>
            <a:r>
              <a:rPr lang="de-DE" sz="1700" dirty="0">
                <a:solidFill>
                  <a:schemeClr val="tx1">
                    <a:lumMod val="75000"/>
                    <a:lumOff val="25000"/>
                  </a:schemeClr>
                </a:solidFill>
                <a:latin typeface="Arial"/>
                <a:cs typeface="Arial"/>
              </a:rPr>
              <a:t>der Grundschule über </a:t>
            </a:r>
            <a:r>
              <a:rPr lang="de-DE" sz="1700" dirty="0" smtClean="0">
                <a:solidFill>
                  <a:schemeClr val="tx1">
                    <a:lumMod val="75000"/>
                    <a:lumOff val="25000"/>
                  </a:schemeClr>
                </a:solidFill>
                <a:latin typeface="Arial"/>
                <a:cs typeface="Arial"/>
              </a:rPr>
              <a:t>ein                                        </a:t>
            </a:r>
          </a:p>
          <a:p>
            <a:pPr marL="118872" indent="0">
              <a:lnSpc>
                <a:spcPct val="140000"/>
              </a:lnSpc>
              <a:buNone/>
            </a:pPr>
            <a:r>
              <a:rPr lang="de-DE" sz="1700" dirty="0">
                <a:solidFill>
                  <a:schemeClr val="tx1">
                    <a:lumMod val="75000"/>
                    <a:lumOff val="25000"/>
                  </a:schemeClr>
                </a:solidFill>
                <a:latin typeface="Arial"/>
                <a:cs typeface="Arial"/>
              </a:rPr>
              <a:t> </a:t>
            </a:r>
            <a:r>
              <a:rPr lang="de-DE" sz="1700" dirty="0" smtClean="0">
                <a:solidFill>
                  <a:schemeClr val="tx1">
                    <a:lumMod val="75000"/>
                    <a:lumOff val="25000"/>
                  </a:schemeClr>
                </a:solidFill>
                <a:latin typeface="Arial"/>
                <a:cs typeface="Arial"/>
              </a:rPr>
              <a:t>    Informations- und Beratungsgespräch </a:t>
            </a:r>
            <a:endParaRPr lang="de-DE" sz="1700" dirty="0">
              <a:solidFill>
                <a:schemeClr val="tx1">
                  <a:lumMod val="75000"/>
                  <a:lumOff val="25000"/>
                </a:schemeClr>
              </a:solidFill>
              <a:latin typeface="Arial"/>
              <a:cs typeface="Arial"/>
            </a:endParaRPr>
          </a:p>
          <a:p>
            <a:endParaRPr lang="de-DE" sz="1600" dirty="0"/>
          </a:p>
          <a:p>
            <a:endParaRPr lang="de-DE" sz="1600" dirty="0"/>
          </a:p>
          <a:p>
            <a:endParaRPr lang="de-DE" sz="1600" dirty="0"/>
          </a:p>
        </p:txBody>
      </p:sp>
      <p:sp>
        <p:nvSpPr>
          <p:cNvPr id="10" name="Inhaltsplatzhalter 1"/>
          <p:cNvSpPr txBox="1">
            <a:spLocks/>
          </p:cNvSpPr>
          <p:nvPr/>
        </p:nvSpPr>
        <p:spPr>
          <a:xfrm>
            <a:off x="493068" y="4631040"/>
            <a:ext cx="8291959" cy="72008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vert="horz" anchor="ctr">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109728" indent="0">
              <a:buNone/>
            </a:pPr>
            <a:r>
              <a:rPr lang="de-DE" sz="1600" dirty="0" smtClean="0">
                <a:solidFill>
                  <a:schemeClr val="tx1">
                    <a:lumMod val="75000"/>
                    <a:lumOff val="25000"/>
                  </a:schemeClr>
                </a:solidFill>
                <a:latin typeface="Arial"/>
                <a:cs typeface="Arial"/>
              </a:rPr>
              <a:t>Die Schulwahlentscheidung obliegt den Eltern.</a:t>
            </a:r>
            <a:endParaRPr lang="de-DE" sz="1600" dirty="0">
              <a:solidFill>
                <a:schemeClr val="tx1">
                  <a:lumMod val="75000"/>
                  <a:lumOff val="25000"/>
                </a:schemeClr>
              </a:solidFill>
              <a:latin typeface="Arial"/>
              <a:cs typeface="Arial"/>
            </a:endParaRPr>
          </a:p>
        </p:txBody>
      </p:sp>
      <p:pic>
        <p:nvPicPr>
          <p:cNvPr id="2" name="Bild 1" descr="Foto Folie 24.jpg"/>
          <p:cNvPicPr>
            <a:picLocks noChangeAspect="1"/>
          </p:cNvPicPr>
          <p:nvPr/>
        </p:nvPicPr>
        <p:blipFill rotWithShape="1">
          <a:blip r:embed="rId3" cstate="print">
            <a:extLst>
              <a:ext uri="{28A0092B-C50C-407E-A947-70E740481C1C}">
                <a14:useLocalDpi xmlns:a14="http://schemas.microsoft.com/office/drawing/2010/main" val="0"/>
              </a:ext>
            </a:extLst>
          </a:blip>
          <a:srcRect l="1" t="-1" r="9988" b="15039"/>
          <a:stretch/>
        </p:blipFill>
        <p:spPr>
          <a:xfrm>
            <a:off x="5775324" y="1484784"/>
            <a:ext cx="3063837" cy="2042558"/>
          </a:xfrm>
          <a:prstGeom prst="rect">
            <a:avLst/>
          </a:prstGeom>
        </p:spPr>
      </p:pic>
      <p:sp>
        <p:nvSpPr>
          <p:cNvPr id="11" name="Richtungspfeil 10"/>
          <p:cNvSpPr/>
          <p:nvPr/>
        </p:nvSpPr>
        <p:spPr>
          <a:xfrm>
            <a:off x="493068" y="480273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3068" y="19845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Anmeldung an der weiterführenden Schule </a:t>
            </a:r>
          </a:p>
        </p:txBody>
      </p:sp>
      <p:sp>
        <p:nvSpPr>
          <p:cNvPr id="14" name="Rechteck 13"/>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421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29</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Weitere Informationen </a:t>
            </a:r>
            <a:endParaRPr lang="de-DE" sz="3000" dirty="0">
              <a:latin typeface="Arial" panose="020B0604020202020204" pitchFamily="34" charset="0"/>
              <a:cs typeface="Arial" panose="020B0604020202020204" pitchFamily="34" charset="0"/>
            </a:endParaRPr>
          </a:p>
        </p:txBody>
      </p:sp>
      <p:sp>
        <p:nvSpPr>
          <p:cNvPr id="7" name="Abgerundetes Rechteck 6"/>
          <p:cNvSpPr/>
          <p:nvPr/>
        </p:nvSpPr>
        <p:spPr>
          <a:xfrm>
            <a:off x="480244" y="1761808"/>
            <a:ext cx="3888432" cy="380841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r>
              <a:rPr lang="de-DE" sz="1600" dirty="0" smtClean="0">
                <a:solidFill>
                  <a:srgbClr val="1EAEBD"/>
                </a:solidFill>
                <a:latin typeface="Arial"/>
                <a:cs typeface="Arial"/>
                <a:hlinkClick r:id="rId3"/>
              </a:rPr>
              <a:t>www.km-bw.de</a:t>
            </a:r>
            <a:r>
              <a:rPr lang="de-DE" sz="1600" dirty="0" smtClean="0">
                <a:solidFill>
                  <a:srgbClr val="1EAEBD"/>
                </a:solidFill>
                <a:latin typeface="Arial"/>
                <a:cs typeface="Arial"/>
              </a:rPr>
              <a:t> </a:t>
            </a:r>
            <a:endParaRPr lang="de-DE" sz="1600" dirty="0">
              <a:solidFill>
                <a:srgbClr val="1EAEBD"/>
              </a:solidFill>
              <a:latin typeface="Arial"/>
              <a:cs typeface="Arial"/>
            </a:endParaRP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Broschüre „Grundschule – Von </a:t>
            </a:r>
          </a:p>
          <a:p>
            <a:r>
              <a:rPr lang="de-DE" sz="1600" dirty="0" smtClean="0">
                <a:solidFill>
                  <a:schemeClr val="tx1">
                    <a:lumMod val="75000"/>
                    <a:lumOff val="25000"/>
                  </a:schemeClr>
                </a:solidFill>
                <a:latin typeface="Arial"/>
                <a:cs typeface="Arial"/>
              </a:rPr>
              <a:t>der </a:t>
            </a:r>
            <a:r>
              <a:rPr lang="de-DE" sz="1600" dirty="0">
                <a:solidFill>
                  <a:schemeClr val="tx1">
                    <a:lumMod val="75000"/>
                    <a:lumOff val="25000"/>
                  </a:schemeClr>
                </a:solidFill>
                <a:latin typeface="Arial"/>
                <a:cs typeface="Arial"/>
              </a:rPr>
              <a:t>Grundschule in </a:t>
            </a:r>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die </a:t>
            </a:r>
            <a:r>
              <a:rPr lang="de-DE" sz="1600" dirty="0">
                <a:solidFill>
                  <a:schemeClr val="tx1">
                    <a:lumMod val="75000"/>
                    <a:lumOff val="25000"/>
                  </a:schemeClr>
                </a:solidFill>
                <a:latin typeface="Arial"/>
                <a:cs typeface="Arial"/>
              </a:rPr>
              <a:t>weiterführende </a:t>
            </a:r>
            <a:r>
              <a:rPr lang="de-DE" sz="1600" dirty="0" smtClean="0">
                <a:solidFill>
                  <a:schemeClr val="tx1">
                    <a:lumMod val="75000"/>
                    <a:lumOff val="25000"/>
                  </a:schemeClr>
                </a:solidFill>
                <a:latin typeface="Arial"/>
                <a:cs typeface="Arial"/>
              </a:rPr>
              <a:t>Schule“ </a:t>
            </a:r>
          </a:p>
          <a:p>
            <a:endParaRPr lang="de-DE" sz="1600" dirty="0" smtClean="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„Bildungswege in </a:t>
            </a:r>
          </a:p>
          <a:p>
            <a:r>
              <a:rPr lang="de-DE" sz="1600" dirty="0">
                <a:solidFill>
                  <a:schemeClr val="tx1">
                    <a:lumMod val="75000"/>
                    <a:lumOff val="25000"/>
                  </a:schemeClr>
                </a:solidFill>
                <a:latin typeface="Arial"/>
                <a:cs typeface="Arial"/>
              </a:rPr>
              <a:t>Baden-Württemberg“ </a:t>
            </a: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Broschüre „Berufliche Bildung in Baden-Württemberg“</a:t>
            </a:r>
          </a:p>
          <a:p>
            <a:endParaRPr lang="de-DE" sz="1600" dirty="0">
              <a:latin typeface="Arial"/>
              <a:cs typeface="Arial"/>
            </a:endParaRPr>
          </a:p>
          <a:p>
            <a:r>
              <a:rPr lang="de-DE" sz="1600" dirty="0" err="1" smtClean="0">
                <a:latin typeface="Arial"/>
                <a:cs typeface="Arial"/>
                <a:hlinkClick r:id="rId4"/>
              </a:rPr>
              <a:t>www.bildungsnavi</a:t>
            </a:r>
            <a:r>
              <a:rPr lang="de-DE" sz="1600" dirty="0" err="1">
                <a:latin typeface="Arial"/>
                <a:cs typeface="Arial"/>
                <a:hlinkClick r:id="rId4"/>
              </a:rPr>
              <a:t>-bw.de</a:t>
            </a:r>
            <a:r>
              <a:rPr lang="de-DE" sz="1600" dirty="0">
                <a:latin typeface="Arial"/>
                <a:cs typeface="Arial"/>
                <a:hlinkClick r:id="rId4"/>
              </a:rPr>
              <a:t> </a:t>
            </a:r>
            <a:endParaRPr lang="de-DE" sz="1600" dirty="0">
              <a:latin typeface="Arial"/>
              <a:cs typeface="Arial"/>
            </a:endParaRPr>
          </a:p>
          <a:p>
            <a:endParaRPr lang="de-DE" sz="1600" dirty="0">
              <a:latin typeface="Arial"/>
              <a:cs typeface="Arial"/>
            </a:endParaRPr>
          </a:p>
        </p:txBody>
      </p:sp>
      <p:pic>
        <p:nvPicPr>
          <p:cNvPr id="4" name="Bild 3" descr="findeWeg_Poster_680x340_140305.pdf"/>
          <p:cNvPicPr>
            <a:picLocks noChangeAspect="1"/>
          </p:cNvPicPr>
          <p:nvPr/>
        </p:nvPicPr>
        <p:blipFill rotWithShape="1">
          <a:blip r:embed="rId5" cstate="print">
            <a:extLst>
              <a:ext uri="{28A0092B-C50C-407E-A947-70E740481C1C}">
                <a14:useLocalDpi xmlns:a14="http://schemas.microsoft.com/office/drawing/2010/main" val="0"/>
              </a:ext>
            </a:extLst>
          </a:blip>
          <a:srcRect l="3813" t="1997" r="3734" b="1745"/>
          <a:stretch/>
        </p:blipFill>
        <p:spPr>
          <a:xfrm>
            <a:off x="4205288" y="4193360"/>
            <a:ext cx="857383" cy="1612128"/>
          </a:xfrm>
          <a:prstGeom prst="rect">
            <a:avLst/>
          </a:prstGeom>
        </p:spPr>
      </p:pic>
      <p:sp>
        <p:nvSpPr>
          <p:cNvPr id="9" name="Rechteck 8"/>
          <p:cNvSpPr/>
          <p:nvPr/>
        </p:nvSpPr>
        <p:spPr>
          <a:xfrm>
            <a:off x="467545" y="1484784"/>
            <a:ext cx="8384678"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7508" y="3309280"/>
            <a:ext cx="1682895" cy="238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Bild 5" descr="Bildungswege_BaWü_2018_4_Titel.pd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9922" y="2371167"/>
            <a:ext cx="1655600" cy="2342883"/>
          </a:xfrm>
          <a:prstGeom prst="rect">
            <a:avLst/>
          </a:prstGeom>
          <a:ln>
            <a:noFill/>
          </a:ln>
          <a:effectLst>
            <a:outerShdw blurRad="292100" dist="139700" dir="2700000" algn="tl" rotWithShape="0">
              <a:srgbClr val="333333">
                <a:alpha val="65000"/>
              </a:srgbClr>
            </a:outerShdw>
          </a:effectLst>
        </p:spPr>
      </p:pic>
      <p:pic>
        <p:nvPicPr>
          <p:cNvPr id="2" name="Bild 1" descr="Titelfoto Grundschule.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3403" y="1530503"/>
            <a:ext cx="1674528" cy="2380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61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dirty="0" err="1"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3</a:t>
            </a:r>
            <a:endParaRPr lang="de-DE" dirty="0"/>
          </a:p>
        </p:txBody>
      </p:sp>
      <p:sp>
        <p:nvSpPr>
          <p:cNvPr id="8" name="Freihandform 7"/>
          <p:cNvSpPr/>
          <p:nvPr/>
        </p:nvSpPr>
        <p:spPr>
          <a:xfrm>
            <a:off x="482401" y="2060847"/>
            <a:ext cx="5211817" cy="2685719"/>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spcBef>
                <a:spcPct val="0"/>
              </a:spcBef>
              <a:spcAft>
                <a:spcPct val="15000"/>
              </a:spcAft>
            </a:pPr>
            <a:r>
              <a:rPr lang="de-DE" sz="2400" dirty="0" smtClean="0">
                <a:solidFill>
                  <a:schemeClr val="tx1">
                    <a:lumMod val="75000"/>
                    <a:lumOff val="25000"/>
                  </a:schemeClr>
                </a:solidFill>
                <a:latin typeface="Arial"/>
                <a:cs typeface="Arial"/>
              </a:rPr>
              <a:t>Bausteine des Übergangsverfahrens </a:t>
            </a:r>
            <a:endParaRPr lang="de-DE" sz="2400" kern="1200" dirty="0" smtClean="0">
              <a:solidFill>
                <a:schemeClr val="tx1">
                  <a:lumMod val="75000"/>
                  <a:lumOff val="25000"/>
                </a:schemeClr>
              </a:solidFill>
              <a:latin typeface="Arial"/>
              <a:cs typeface="Arial"/>
            </a:endParaRPr>
          </a:p>
          <a:p>
            <a:pPr indent="-457200" defTabSz="711200">
              <a:spcBef>
                <a:spcPct val="0"/>
              </a:spcBef>
              <a:spcAft>
                <a:spcPct val="15000"/>
              </a:spcAft>
            </a:pPr>
            <a:endParaRPr lang="de-DE" sz="2400" dirty="0" smtClean="0">
              <a:solidFill>
                <a:schemeClr val="tx1">
                  <a:lumMod val="75000"/>
                  <a:lumOff val="25000"/>
                </a:schemeClr>
              </a:solidFill>
              <a:latin typeface="Arial"/>
              <a:cs typeface="Arial"/>
            </a:endParaRPr>
          </a:p>
          <a:p>
            <a:pPr indent="-457200" defTabSz="711200">
              <a:spcBef>
                <a:spcPct val="0"/>
              </a:spcBef>
              <a:spcAft>
                <a:spcPct val="15000"/>
              </a:spcAft>
            </a:pPr>
            <a:r>
              <a:rPr lang="de-DE" sz="2400" kern="1200" dirty="0" smtClean="0">
                <a:solidFill>
                  <a:schemeClr val="tx1">
                    <a:lumMod val="75000"/>
                    <a:lumOff val="25000"/>
                  </a:schemeClr>
                </a:solidFill>
                <a:latin typeface="Arial"/>
                <a:cs typeface="Arial"/>
              </a:rPr>
              <a:t>Überlegungen zur Schulwahl </a:t>
            </a:r>
          </a:p>
          <a:p>
            <a:pPr indent="-457200" defTabSz="711200">
              <a:spcBef>
                <a:spcPct val="0"/>
              </a:spcBef>
              <a:spcAft>
                <a:spcPct val="15000"/>
              </a:spcAft>
            </a:pPr>
            <a:r>
              <a:rPr lang="de-DE" sz="2400" dirty="0" smtClean="0">
                <a:solidFill>
                  <a:schemeClr val="tx1">
                    <a:lumMod val="75000"/>
                    <a:lumOff val="25000"/>
                  </a:schemeClr>
                </a:solidFill>
                <a:latin typeface="Arial"/>
                <a:cs typeface="Arial"/>
              </a:rPr>
              <a:t>(öffentliche Schulen und Schulen in freier Trägerschaft)</a:t>
            </a:r>
            <a:endParaRPr lang="de-DE" sz="2400" kern="1200" dirty="0">
              <a:solidFill>
                <a:schemeClr val="tx1">
                  <a:lumMod val="75000"/>
                  <a:lumOff val="25000"/>
                </a:schemeClr>
              </a:solidFill>
              <a:latin typeface="Arial"/>
              <a:cs typeface="Arial"/>
            </a:endParaRPr>
          </a:p>
        </p:txBody>
      </p:sp>
      <p:pic>
        <p:nvPicPr>
          <p:cNvPr id="6" name="Bild 5" descr="Foto Folie 3.jpg"/>
          <p:cNvPicPr>
            <a:picLocks noChangeAspect="1"/>
          </p:cNvPicPr>
          <p:nvPr/>
        </p:nvPicPr>
        <p:blipFill rotWithShape="1">
          <a:blip r:embed="rId3">
            <a:extLst>
              <a:ext uri="{28A0092B-C50C-407E-A947-70E740481C1C}">
                <a14:useLocalDpi xmlns:a14="http://schemas.microsoft.com/office/drawing/2010/main" val="0"/>
              </a:ext>
            </a:extLst>
          </a:blip>
          <a:srcRect l="993" t="-3005" r="9008" b="14788"/>
          <a:stretch/>
        </p:blipFill>
        <p:spPr>
          <a:xfrm>
            <a:off x="5788920" y="1420396"/>
            <a:ext cx="3059805" cy="2039643"/>
          </a:xfrm>
          <a:prstGeom prst="rect">
            <a:avLst/>
          </a:prstGeom>
        </p:spPr>
      </p:pic>
      <p:sp>
        <p:nvSpPr>
          <p:cNvPr id="2" name="Rechteck 1"/>
          <p:cNvSpPr/>
          <p:nvPr/>
        </p:nvSpPr>
        <p:spPr>
          <a:xfrm>
            <a:off x="467544" y="908720"/>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a:t>
            </a:r>
            <a:r>
              <a:rPr lang="de-DE" sz="2800" dirty="0">
                <a:solidFill>
                  <a:schemeClr val="accent5">
                    <a:lumMod val="20000"/>
                    <a:lumOff val="80000"/>
                  </a:schemeClr>
                </a:solidFill>
                <a:latin typeface="Arial"/>
                <a:cs typeface="Arial"/>
              </a:rPr>
              <a:t>. Von der Primar- in die Sekundarstufe </a:t>
            </a:r>
            <a:endParaRPr lang="de-DE" sz="2800" dirty="0">
              <a:latin typeface="Arial"/>
              <a:cs typeface="Arial"/>
            </a:endParaRPr>
          </a:p>
        </p:txBody>
      </p:sp>
      <p:sp>
        <p:nvSpPr>
          <p:cNvPr id="9" name="Richtungspfeil 8"/>
          <p:cNvSpPr/>
          <p:nvPr/>
        </p:nvSpPr>
        <p:spPr>
          <a:xfrm>
            <a:off x="488752" y="227687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88752" y="343954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9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4" name="Titel 3"/>
          <p:cNvSpPr>
            <a:spLocks noGrp="1"/>
          </p:cNvSpPr>
          <p:nvPr>
            <p:ph type="title"/>
          </p:nvPr>
        </p:nvSpPr>
        <p:spPr>
          <a:xfrm>
            <a:off x="457200" y="2534022"/>
            <a:ext cx="8229600" cy="1066800"/>
          </a:xfrm>
        </p:spPr>
        <p:txBody>
          <a:bodyPr>
            <a:normAutofit/>
          </a:bodyPr>
          <a:lstStyle/>
          <a:p>
            <a:r>
              <a:rPr lang="de-DE" dirty="0" smtClean="0"/>
              <a:t>Vielen Dank für Ihre Aufmerksamkeit! </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30</a:t>
            </a:r>
            <a:endParaRPr lang="de-DE" dirty="0"/>
          </a:p>
        </p:txBody>
      </p:sp>
    </p:spTree>
    <p:extLst>
      <p:ext uri="{BB962C8B-B14F-4D97-AF65-F5344CB8AC3E}">
        <p14:creationId xmlns:p14="http://schemas.microsoft.com/office/powerpoint/2010/main" val="334514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4</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Bausteine des Übergangsverfahrens </a:t>
            </a:r>
            <a:endParaRPr lang="de-DE" sz="3000" dirty="0">
              <a:latin typeface="Arial" panose="020B0604020202020204" pitchFamily="34" charset="0"/>
              <a:cs typeface="Arial" panose="020B0604020202020204" pitchFamily="34" charset="0"/>
            </a:endParaRPr>
          </a:p>
        </p:txBody>
      </p:sp>
      <p:sp>
        <p:nvSpPr>
          <p:cNvPr id="4" name="Rechteck 3"/>
          <p:cNvSpPr/>
          <p:nvPr/>
        </p:nvSpPr>
        <p:spPr>
          <a:xfrm>
            <a:off x="4202688" y="2420888"/>
            <a:ext cx="4693026"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de-DE" sz="1600" dirty="0">
                <a:solidFill>
                  <a:schemeClr val="accent3">
                    <a:lumMod val="60000"/>
                    <a:lumOff val="40000"/>
                  </a:schemeClr>
                </a:solidFill>
                <a:latin typeface="Arial"/>
                <a:cs typeface="Arial"/>
              </a:rPr>
              <a:t>Pädagogische Gesamtwürdigung</a:t>
            </a:r>
          </a:p>
          <a:p>
            <a:pPr marL="285750" indent="-285750">
              <a:lnSpc>
                <a:spcPct val="120000"/>
              </a:lnSpc>
              <a:buFont typeface="Arial"/>
              <a:buChar char="•"/>
            </a:pPr>
            <a:r>
              <a:rPr lang="de-DE" sz="1600" dirty="0">
                <a:solidFill>
                  <a:schemeClr val="accent3">
                    <a:lumMod val="60000"/>
                    <a:lumOff val="40000"/>
                  </a:schemeClr>
                </a:solidFill>
                <a:latin typeface="Arial"/>
                <a:cs typeface="Arial"/>
              </a:rPr>
              <a:t>Leistungen in den einzelnen Fächern </a:t>
            </a:r>
            <a:endParaRPr lang="de-DE" sz="1600" dirty="0" smtClean="0">
              <a:solidFill>
                <a:schemeClr val="accent3">
                  <a:lumMod val="60000"/>
                  <a:lumOff val="40000"/>
                </a:schemeClr>
              </a:solidFill>
              <a:latin typeface="Arial"/>
              <a:cs typeface="Arial"/>
            </a:endParaRPr>
          </a:p>
          <a:p>
            <a:pPr>
              <a:lnSpc>
                <a:spcPct val="120000"/>
              </a:lnSpc>
            </a:pPr>
            <a:r>
              <a:rPr lang="de-DE" sz="1600" dirty="0">
                <a:solidFill>
                  <a:schemeClr val="accent3">
                    <a:lumMod val="60000"/>
                    <a:lumOff val="40000"/>
                  </a:schemeClr>
                </a:solidFill>
                <a:latin typeface="Arial"/>
                <a:cs typeface="Arial"/>
              </a:rPr>
              <a:t> </a:t>
            </a:r>
            <a:r>
              <a:rPr lang="de-DE" sz="1600" dirty="0" smtClean="0">
                <a:solidFill>
                  <a:schemeClr val="accent3">
                    <a:lumMod val="60000"/>
                    <a:lumOff val="40000"/>
                  </a:schemeClr>
                </a:solidFill>
                <a:latin typeface="Arial"/>
                <a:cs typeface="Arial"/>
              </a:rPr>
              <a:t>    (</a:t>
            </a:r>
            <a:r>
              <a:rPr lang="de-DE" sz="1600" dirty="0">
                <a:solidFill>
                  <a:schemeClr val="accent3">
                    <a:lumMod val="60000"/>
                    <a:lumOff val="40000"/>
                  </a:schemeClr>
                </a:solidFill>
                <a:latin typeface="Arial"/>
                <a:cs typeface="Arial"/>
              </a:rPr>
              <a:t>vgl. Halbjahresinformation Kl. 4)</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Entwicklungen der Leistungen in Klasse </a:t>
            </a:r>
            <a:r>
              <a:rPr lang="de-DE" sz="1600" dirty="0" smtClean="0">
                <a:solidFill>
                  <a:schemeClr val="accent3">
                    <a:lumMod val="60000"/>
                    <a:lumOff val="40000"/>
                  </a:schemeClr>
                </a:solidFill>
                <a:latin typeface="Arial"/>
                <a:cs typeface="Arial"/>
              </a:rPr>
              <a:t>3/4</a:t>
            </a:r>
            <a:endParaRPr lang="de-DE" sz="1600" dirty="0">
              <a:solidFill>
                <a:schemeClr val="accent3">
                  <a:lumMod val="60000"/>
                  <a:lumOff val="40000"/>
                </a:schemeClr>
              </a:solidFill>
              <a:latin typeface="Arial"/>
              <a:cs typeface="Arial"/>
            </a:endParaRPr>
          </a:p>
          <a:p>
            <a:pPr marL="285750" indent="-285750">
              <a:lnSpc>
                <a:spcPct val="120000"/>
              </a:lnSpc>
              <a:buFont typeface="Arial"/>
              <a:buChar char="•"/>
            </a:pPr>
            <a:r>
              <a:rPr lang="de-DE" sz="1600" dirty="0">
                <a:solidFill>
                  <a:schemeClr val="accent3">
                    <a:lumMod val="60000"/>
                    <a:lumOff val="40000"/>
                  </a:schemeClr>
                </a:solidFill>
                <a:latin typeface="Arial"/>
                <a:cs typeface="Arial"/>
              </a:rPr>
              <a:t>Lern-, Arbeits- und Sozialverhalten</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Entwicklungspotenzial</a:t>
            </a:r>
          </a:p>
          <a:p>
            <a:pPr marL="285750" indent="-285750">
              <a:lnSpc>
                <a:spcPct val="120000"/>
              </a:lnSpc>
              <a:buFont typeface="Arial"/>
              <a:buChar char="•"/>
            </a:pPr>
            <a:r>
              <a:rPr lang="de-DE" sz="1600" dirty="0">
                <a:solidFill>
                  <a:schemeClr val="accent3">
                    <a:lumMod val="60000"/>
                    <a:lumOff val="40000"/>
                  </a:schemeClr>
                </a:solidFill>
                <a:latin typeface="Arial"/>
                <a:cs typeface="Arial"/>
              </a:rPr>
              <a:t>besonderer Förderbedarf (z.B. LRS, Rechenschwäche)</a:t>
            </a:r>
          </a:p>
        </p:txBody>
      </p:sp>
      <p:sp>
        <p:nvSpPr>
          <p:cNvPr id="9" name="Flussdiagramm: Prozess 8"/>
          <p:cNvSpPr/>
          <p:nvPr/>
        </p:nvSpPr>
        <p:spPr>
          <a:xfrm>
            <a:off x="630932" y="5013257"/>
            <a:ext cx="8003232" cy="503975"/>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z</a:t>
            </a:r>
            <a:r>
              <a:rPr lang="de-DE" sz="2200" dirty="0" smtClean="0">
                <a:solidFill>
                  <a:schemeClr val="tx1">
                    <a:lumMod val="75000"/>
                    <a:lumOff val="25000"/>
                  </a:schemeClr>
                </a:solidFill>
                <a:latin typeface="Arial"/>
                <a:cs typeface="Arial"/>
              </a:rPr>
              <a:t>usätzliche </a:t>
            </a:r>
            <a:r>
              <a:rPr lang="de-DE" sz="2200" dirty="0">
                <a:solidFill>
                  <a:schemeClr val="tx1">
                    <a:lumMod val="75000"/>
                    <a:lumOff val="25000"/>
                  </a:schemeClr>
                </a:solidFill>
                <a:latin typeface="Arial"/>
                <a:cs typeface="Arial"/>
              </a:rPr>
              <a:t>Beratung auf Wunsch der Eltern in </a:t>
            </a:r>
            <a:r>
              <a:rPr lang="de-DE" sz="2200" dirty="0" smtClean="0">
                <a:solidFill>
                  <a:schemeClr val="tx1">
                    <a:lumMod val="75000"/>
                    <a:lumOff val="25000"/>
                  </a:schemeClr>
                </a:solidFill>
                <a:latin typeface="Arial"/>
                <a:cs typeface="Arial"/>
              </a:rPr>
              <a:t>Klasse </a:t>
            </a:r>
            <a:r>
              <a:rPr lang="de-DE" sz="2200" dirty="0">
                <a:solidFill>
                  <a:schemeClr val="tx1">
                    <a:lumMod val="75000"/>
                    <a:lumOff val="25000"/>
                  </a:schemeClr>
                </a:solidFill>
                <a:latin typeface="Arial"/>
                <a:cs typeface="Arial"/>
              </a:rPr>
              <a:t>4</a:t>
            </a:r>
          </a:p>
        </p:txBody>
      </p:sp>
      <p:sp>
        <p:nvSpPr>
          <p:cNvPr id="11" name="Flussdiagramm: Prozess 10"/>
          <p:cNvSpPr/>
          <p:nvPr/>
        </p:nvSpPr>
        <p:spPr>
          <a:xfrm>
            <a:off x="608072" y="1628776"/>
            <a:ext cx="8003232" cy="720000"/>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smtClean="0">
                <a:solidFill>
                  <a:schemeClr val="tx1">
                    <a:lumMod val="75000"/>
                    <a:lumOff val="25000"/>
                  </a:schemeClr>
                </a:solidFill>
                <a:latin typeface="Arial"/>
                <a:cs typeface="Arial"/>
              </a:rPr>
              <a:t>Beratung und Information für Eltern ab dem Grundschulbeginn</a:t>
            </a:r>
            <a:endParaRPr lang="de-DE" sz="2200" dirty="0">
              <a:solidFill>
                <a:schemeClr val="tx1">
                  <a:lumMod val="75000"/>
                  <a:lumOff val="25000"/>
                </a:schemeClr>
              </a:solidFill>
              <a:latin typeface="Arial"/>
              <a:cs typeface="Arial"/>
            </a:endParaRPr>
          </a:p>
        </p:txBody>
      </p:sp>
      <p:sp>
        <p:nvSpPr>
          <p:cNvPr id="10" name="Rechteck 9"/>
          <p:cNvSpPr/>
          <p:nvPr/>
        </p:nvSpPr>
        <p:spPr>
          <a:xfrm>
            <a:off x="569268" y="2636912"/>
            <a:ext cx="3178696"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2200" dirty="0" smtClean="0">
                <a:solidFill>
                  <a:schemeClr val="tx1">
                    <a:lumMod val="75000"/>
                    <a:lumOff val="25000"/>
                  </a:schemeClr>
                </a:solidFill>
                <a:latin typeface="Arial"/>
                <a:cs typeface="Arial"/>
              </a:rPr>
              <a:t>Grundschulempfehlung</a:t>
            </a:r>
            <a:endParaRPr lang="de-DE" sz="2200" dirty="0">
              <a:solidFill>
                <a:schemeClr val="tx1">
                  <a:lumMod val="75000"/>
                  <a:lumOff val="25000"/>
                </a:schemeClr>
              </a:solidFill>
              <a:latin typeface="Arial"/>
              <a:cs typeface="Arial"/>
            </a:endParaRPr>
          </a:p>
        </p:txBody>
      </p:sp>
      <p:sp>
        <p:nvSpPr>
          <p:cNvPr id="12" name="Richtungspfeil 11"/>
          <p:cNvSpPr/>
          <p:nvPr/>
        </p:nvSpPr>
        <p:spPr>
          <a:xfrm>
            <a:off x="3946024" y="2852936"/>
            <a:ext cx="216024" cy="1872208"/>
          </a:xfrm>
          <a:prstGeom prst="homePlate">
            <a:avLst>
              <a:gd name="adj" fmla="val 99383"/>
            </a:avLst>
          </a:prstGeom>
          <a:solidFill>
            <a:schemeClr val="accent3">
              <a:lumMod val="60000"/>
              <a:lumOff val="4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echteck 1"/>
          <p:cNvSpPr/>
          <p:nvPr/>
        </p:nvSpPr>
        <p:spPr>
          <a:xfrm>
            <a:off x="3874015" y="2852936"/>
            <a:ext cx="45719" cy="187220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86916" y="181307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ichtungspfeil 13"/>
          <p:cNvSpPr/>
          <p:nvPr/>
        </p:nvSpPr>
        <p:spPr>
          <a:xfrm>
            <a:off x="490910" y="35010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486916" y="508518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a:off x="482401" y="1484784"/>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258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5</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pPr marL="0" lvl="1" defTabSz="711200">
              <a:lnSpc>
                <a:spcPct val="90000"/>
              </a:lnSpc>
              <a:spcBef>
                <a:spcPct val="0"/>
              </a:spcBef>
              <a:spcAft>
                <a:spcPct val="15000"/>
              </a:spcAft>
            </a:pPr>
            <a:r>
              <a:rPr lang="de-DE" sz="3000" dirty="0">
                <a:solidFill>
                  <a:schemeClr val="tx1">
                    <a:lumMod val="75000"/>
                    <a:lumOff val="25000"/>
                  </a:schemeClr>
                </a:solidFill>
                <a:latin typeface="Arial" panose="020B0604020202020204" pitchFamily="34" charset="0"/>
                <a:cs typeface="Arial" panose="020B0604020202020204" pitchFamily="34" charset="0"/>
              </a:rPr>
              <a:t>Überlegungen zur Schulwahl </a:t>
            </a:r>
          </a:p>
        </p:txBody>
      </p:sp>
      <p:sp>
        <p:nvSpPr>
          <p:cNvPr id="2" name="Abgerundetes Rechteck 1"/>
          <p:cNvSpPr/>
          <p:nvPr/>
        </p:nvSpPr>
        <p:spPr>
          <a:xfrm>
            <a:off x="608002" y="2477276"/>
            <a:ext cx="3158828" cy="7200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kern="1000" dirty="0" smtClean="0">
                <a:solidFill>
                  <a:schemeClr val="tx1">
                    <a:lumMod val="75000"/>
                    <a:lumOff val="25000"/>
                  </a:schemeClr>
                </a:solidFill>
                <a:latin typeface="Arial"/>
                <a:cs typeface="Arial"/>
              </a:rPr>
              <a:t>Konzentrationsfähigkeit</a:t>
            </a:r>
            <a:endParaRPr lang="de-DE" sz="2200" kern="1000" dirty="0">
              <a:solidFill>
                <a:schemeClr val="tx1">
                  <a:lumMod val="75000"/>
                  <a:lumOff val="25000"/>
                </a:schemeClr>
              </a:solidFill>
              <a:latin typeface="Arial"/>
              <a:cs typeface="Arial"/>
            </a:endParaRPr>
          </a:p>
        </p:txBody>
      </p:sp>
      <p:sp>
        <p:nvSpPr>
          <p:cNvPr id="7" name="Abgerundetes Rechteck 6"/>
          <p:cNvSpPr/>
          <p:nvPr/>
        </p:nvSpPr>
        <p:spPr>
          <a:xfrm>
            <a:off x="606422" y="1636420"/>
            <a:ext cx="2314600"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Begabungsprofil</a:t>
            </a:r>
            <a:endParaRPr lang="de-DE" sz="2200" dirty="0">
              <a:solidFill>
                <a:schemeClr val="tx1">
                  <a:lumMod val="75000"/>
                  <a:lumOff val="25000"/>
                </a:schemeClr>
              </a:solidFill>
              <a:latin typeface="Arial"/>
              <a:cs typeface="Arial"/>
            </a:endParaRPr>
          </a:p>
        </p:txBody>
      </p:sp>
      <p:sp>
        <p:nvSpPr>
          <p:cNvPr id="9" name="Abgerundetes Rechteck 8"/>
          <p:cNvSpPr/>
          <p:nvPr/>
        </p:nvSpPr>
        <p:spPr>
          <a:xfrm>
            <a:off x="606098" y="4194800"/>
            <a:ext cx="23044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Belastbarkeit</a:t>
            </a:r>
            <a:endParaRPr lang="de-DE" sz="2200" dirty="0">
              <a:solidFill>
                <a:schemeClr val="tx1">
                  <a:lumMod val="75000"/>
                  <a:lumOff val="25000"/>
                </a:schemeClr>
              </a:solidFill>
              <a:latin typeface="Arial"/>
              <a:cs typeface="Arial"/>
            </a:endParaRPr>
          </a:p>
        </p:txBody>
      </p:sp>
      <p:sp>
        <p:nvSpPr>
          <p:cNvPr id="11" name="Abgerundetes Rechteck 10"/>
          <p:cNvSpPr/>
          <p:nvPr/>
        </p:nvSpPr>
        <p:spPr>
          <a:xfrm>
            <a:off x="606683" y="3376424"/>
            <a:ext cx="2329959"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Lernmotivation</a:t>
            </a:r>
            <a:endParaRPr lang="de-DE" sz="2200" dirty="0">
              <a:solidFill>
                <a:schemeClr val="tx1">
                  <a:lumMod val="75000"/>
                  <a:lumOff val="25000"/>
                </a:schemeClr>
              </a:solidFill>
              <a:latin typeface="Arial"/>
              <a:cs typeface="Arial"/>
            </a:endParaRPr>
          </a:p>
        </p:txBody>
      </p:sp>
      <p:sp>
        <p:nvSpPr>
          <p:cNvPr id="12" name="Abgerundetes Rechteck 11"/>
          <p:cNvSpPr/>
          <p:nvPr/>
        </p:nvSpPr>
        <p:spPr>
          <a:xfrm>
            <a:off x="3863974" y="2483132"/>
            <a:ext cx="4975861" cy="72008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gut kann mein Kind sich konzentrieren?</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sich mein Kind in eine Sache vertiefen?</a:t>
            </a:r>
          </a:p>
        </p:txBody>
      </p:sp>
      <p:sp>
        <p:nvSpPr>
          <p:cNvPr id="13" name="Abgerundetes Rechteck 12"/>
          <p:cNvSpPr/>
          <p:nvPr/>
        </p:nvSpPr>
        <p:spPr>
          <a:xfrm>
            <a:off x="3863974" y="3375740"/>
            <a:ext cx="514794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Welchen Anspruch hat mein Kind an sich selbst?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Lernt mein Kind gerne?</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andere Interessen zurückstellen?</a:t>
            </a:r>
          </a:p>
        </p:txBody>
      </p:sp>
      <p:sp>
        <p:nvSpPr>
          <p:cNvPr id="14" name="Abgerundetes Rechteck 13"/>
          <p:cNvSpPr/>
          <p:nvPr/>
        </p:nvSpPr>
        <p:spPr>
          <a:xfrm>
            <a:off x="3863975" y="1645298"/>
            <a:ext cx="4975860" cy="720025"/>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Welche Stärken/Schwächen </a:t>
            </a:r>
            <a:r>
              <a:rPr lang="de-DE" sz="1600" dirty="0">
                <a:solidFill>
                  <a:schemeClr val="tx1">
                    <a:lumMod val="75000"/>
                    <a:lumOff val="25000"/>
                  </a:schemeClr>
                </a:solidFill>
                <a:latin typeface="Arial"/>
                <a:cs typeface="Arial"/>
              </a:rPr>
              <a:t>hat mein </a:t>
            </a:r>
            <a:r>
              <a:rPr lang="de-DE" sz="1600" dirty="0" smtClean="0">
                <a:solidFill>
                  <a:schemeClr val="tx1">
                    <a:lumMod val="75000"/>
                    <a:lumOff val="25000"/>
                  </a:schemeClr>
                </a:solidFill>
                <a:latin typeface="Arial"/>
                <a:cs typeface="Arial"/>
              </a:rPr>
              <a:t>Kind?</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a:t>
            </a:r>
            <a:r>
              <a:rPr lang="de-DE" sz="1600" dirty="0" smtClean="0">
                <a:solidFill>
                  <a:schemeClr val="tx1">
                    <a:lumMod val="75000"/>
                    <a:lumOff val="25000"/>
                  </a:schemeClr>
                </a:solidFill>
                <a:latin typeface="Arial"/>
                <a:cs typeface="Arial"/>
              </a:rPr>
              <a:t>Interessen/Talente/Begabungen hat mein Kind?</a:t>
            </a:r>
          </a:p>
        </p:txBody>
      </p:sp>
      <p:sp>
        <p:nvSpPr>
          <p:cNvPr id="15" name="Abgerundetes Rechteck 14"/>
          <p:cNvSpPr/>
          <p:nvPr/>
        </p:nvSpPr>
        <p:spPr>
          <a:xfrm>
            <a:off x="3863975" y="4194116"/>
            <a:ext cx="4984750"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endParaRPr lang="de-DE" sz="1600" dirty="0" smtClean="0">
              <a:solidFill>
                <a:schemeClr val="tx1"/>
              </a:solidFill>
            </a:endParaRPr>
          </a:p>
          <a:p>
            <a:pPr marL="285750" indent="-285750">
              <a:buFont typeface="Arial" panose="020B0604020202020204" pitchFamily="34" charset="0"/>
              <a:buChar char="•"/>
            </a:pPr>
            <a:endParaRPr lang="de-DE" sz="1600" dirty="0">
              <a:solidFill>
                <a:schemeClr val="tx1"/>
              </a:solidFil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Wie </a:t>
            </a:r>
            <a:r>
              <a:rPr lang="de-DE" sz="1600" dirty="0">
                <a:solidFill>
                  <a:schemeClr val="tx1">
                    <a:lumMod val="75000"/>
                    <a:lumOff val="25000"/>
                  </a:schemeClr>
                </a:solidFill>
                <a:latin typeface="Arial"/>
                <a:cs typeface="Arial"/>
              </a:rPr>
              <a:t>belastbar ist mein Kind?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geht mein Kind mit </a:t>
            </a:r>
            <a:r>
              <a:rPr lang="de-DE" sz="1600" dirty="0" smtClean="0">
                <a:solidFill>
                  <a:schemeClr val="tx1">
                    <a:lumMod val="75000"/>
                    <a:lumOff val="25000"/>
                  </a:schemeClr>
                </a:solidFill>
                <a:latin typeface="Arial"/>
                <a:cs typeface="Arial"/>
              </a:rPr>
              <a:t>Misserfolgen um?</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endParaRPr lang="de-DE" sz="1600" dirty="0">
              <a:solidFill>
                <a:schemeClr val="tx1">
                  <a:lumMod val="75000"/>
                  <a:lumOff val="25000"/>
                </a:schemeClr>
              </a:solidFill>
            </a:endParaRPr>
          </a:p>
          <a:p>
            <a:pPr marL="285750" indent="-285750">
              <a:buFont typeface="Arial" panose="020B0604020202020204" pitchFamily="34" charset="0"/>
              <a:buChar char="•"/>
            </a:pPr>
            <a:endParaRPr lang="de-DE" sz="1600" dirty="0">
              <a:solidFill>
                <a:schemeClr val="tx1"/>
              </a:solidFill>
            </a:endParaRPr>
          </a:p>
        </p:txBody>
      </p:sp>
      <p:sp>
        <p:nvSpPr>
          <p:cNvPr id="16" name="Abgerundetes Rechteck 15"/>
          <p:cNvSpPr/>
          <p:nvPr/>
        </p:nvSpPr>
        <p:spPr>
          <a:xfrm>
            <a:off x="606098" y="5081756"/>
            <a:ext cx="30243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Soziale Kompetenz</a:t>
            </a:r>
            <a:endParaRPr lang="de-DE" sz="2200" dirty="0">
              <a:solidFill>
                <a:schemeClr val="tx1">
                  <a:lumMod val="75000"/>
                  <a:lumOff val="25000"/>
                </a:schemeClr>
              </a:solidFill>
              <a:latin typeface="Arial"/>
              <a:cs typeface="Arial"/>
            </a:endParaRPr>
          </a:p>
        </p:txBody>
      </p:sp>
      <p:sp>
        <p:nvSpPr>
          <p:cNvPr id="17" name="Abgerundetes Rechteck 16"/>
          <p:cNvSpPr/>
          <p:nvPr/>
        </p:nvSpPr>
        <p:spPr>
          <a:xfrm>
            <a:off x="3863974" y="5077644"/>
            <a:ext cx="528002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selbstständig ist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gut mit </a:t>
            </a:r>
            <a:r>
              <a:rPr lang="de-DE" sz="1600" dirty="0" smtClean="0">
                <a:solidFill>
                  <a:schemeClr val="tx1">
                    <a:lumMod val="75000"/>
                    <a:lumOff val="25000"/>
                  </a:schemeClr>
                </a:solidFill>
                <a:latin typeface="Arial"/>
                <a:cs typeface="Arial"/>
              </a:rPr>
              <a:t>anderen </a:t>
            </a:r>
          </a:p>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    zusammenarbeiten</a:t>
            </a:r>
            <a:r>
              <a:rPr lang="de-DE" sz="1600" dirty="0">
                <a:solidFill>
                  <a:schemeClr val="tx1">
                    <a:lumMod val="75000"/>
                    <a:lumOff val="25000"/>
                  </a:schemeClr>
                </a:solidFill>
                <a:latin typeface="Arial"/>
                <a:cs typeface="Arial"/>
              </a:rPr>
              <a:t>?</a:t>
            </a:r>
          </a:p>
        </p:txBody>
      </p:sp>
      <p:sp>
        <p:nvSpPr>
          <p:cNvPr id="26" name="Richtungspfeil 25"/>
          <p:cNvSpPr/>
          <p:nvPr/>
        </p:nvSpPr>
        <p:spPr>
          <a:xfrm>
            <a:off x="487772" y="181053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a:off x="487772" y="264453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Richtungspfeil 27"/>
          <p:cNvSpPr/>
          <p:nvPr/>
        </p:nvSpPr>
        <p:spPr>
          <a:xfrm>
            <a:off x="485868" y="35391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a:off x="485868" y="43727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a:off x="485868" y="52520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3788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a:t>
            </a:r>
            <a:r>
              <a:rPr lang="de-DE" dirty="0"/>
              <a:t>6</a:t>
            </a:r>
          </a:p>
        </p:txBody>
      </p:sp>
      <p:sp>
        <p:nvSpPr>
          <p:cNvPr id="7" name="Inhaltsplatzhalter 6"/>
          <p:cNvSpPr>
            <a:spLocks noGrp="1"/>
          </p:cNvSpPr>
          <p:nvPr>
            <p:ph idx="1"/>
          </p:nvPr>
        </p:nvSpPr>
        <p:spPr>
          <a:xfrm>
            <a:off x="267266" y="1636420"/>
            <a:ext cx="8496944" cy="4169068"/>
          </a:xfrm>
          <a:custGeom>
            <a:avLst/>
            <a:gdLst>
              <a:gd name="connsiteX0" fmla="*/ 0 w 8229600"/>
              <a:gd name="connsiteY0" fmla="*/ 0 h 1729350"/>
              <a:gd name="connsiteX1" fmla="*/ 8229600 w 8229600"/>
              <a:gd name="connsiteY1" fmla="*/ 0 h 1729350"/>
              <a:gd name="connsiteX2" fmla="*/ 8229600 w 8229600"/>
              <a:gd name="connsiteY2" fmla="*/ 1729350 h 1729350"/>
              <a:gd name="connsiteX3" fmla="*/ 0 w 8229600"/>
              <a:gd name="connsiteY3" fmla="*/ 1729350 h 1729350"/>
              <a:gd name="connsiteX4" fmla="*/ 0 w 8229600"/>
              <a:gd name="connsiteY4" fmla="*/ 0 h 172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729350">
                <a:moveTo>
                  <a:pt x="0" y="0"/>
                </a:moveTo>
                <a:lnTo>
                  <a:pt x="8229600" y="0"/>
                </a:lnTo>
                <a:lnTo>
                  <a:pt x="8229600" y="1729350"/>
                </a:lnTo>
                <a:lnTo>
                  <a:pt x="0" y="1729350"/>
                </a:lnTo>
                <a:lnTo>
                  <a:pt x="0" y="0"/>
                </a:lnTo>
                <a:close/>
              </a:path>
            </a:pathLst>
          </a:custGeom>
          <a:noFill/>
          <a:ln>
            <a:noFill/>
          </a:ln>
          <a:effectLst/>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marL="0" lvl="1" indent="0" defTabSz="711200">
              <a:lnSpc>
                <a:spcPct val="90000"/>
              </a:lnSpc>
              <a:spcBef>
                <a:spcPct val="0"/>
              </a:spcBef>
              <a:spcAft>
                <a:spcPct val="15000"/>
              </a:spcAft>
              <a:buNone/>
            </a:pPr>
            <a:r>
              <a:rPr lang="de-DE" sz="2200" kern="1200" dirty="0" smtClean="0">
                <a:solidFill>
                  <a:schemeClr val="tx1">
                    <a:lumMod val="75000"/>
                    <a:lumOff val="25000"/>
                  </a:schemeClr>
                </a:solidFill>
                <a:latin typeface="Arial"/>
                <a:cs typeface="Arial"/>
              </a:rPr>
              <a:t>Allgemein bildende </a:t>
            </a:r>
            <a:r>
              <a:rPr lang="de-DE" sz="2200" dirty="0" smtClean="0">
                <a:solidFill>
                  <a:schemeClr val="tx1">
                    <a:lumMod val="75000"/>
                    <a:lumOff val="25000"/>
                  </a:schemeClr>
                </a:solidFill>
                <a:latin typeface="Arial"/>
                <a:cs typeface="Arial"/>
              </a:rPr>
              <a:t>Sc</a:t>
            </a:r>
            <a:r>
              <a:rPr lang="de-DE" sz="2200" kern="1200" dirty="0" smtClean="0">
                <a:solidFill>
                  <a:schemeClr val="tx1">
                    <a:lumMod val="75000"/>
                    <a:lumOff val="25000"/>
                  </a:schemeClr>
                </a:solidFill>
                <a:latin typeface="Arial"/>
                <a:cs typeface="Arial"/>
              </a:rPr>
              <a:t>hulen</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Hauptschule/Werkrealschule</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Realschule 	</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Gymnasium</a:t>
            </a:r>
            <a:endParaRPr lang="de-DE" sz="1600" dirty="0">
              <a:solidFill>
                <a:schemeClr val="accent3">
                  <a:lumMod val="60000"/>
                  <a:lumOff val="40000"/>
                </a:schemeClr>
              </a:solidFill>
              <a:latin typeface="Arial"/>
              <a:cs typeface="Arial"/>
            </a:endParaRP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Gemeinschaftsschule </a:t>
            </a: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spcBef>
                <a:spcPct val="0"/>
              </a:spcBef>
              <a:spcAft>
                <a:spcPct val="15000"/>
              </a:spcAft>
              <a:buNone/>
            </a:pPr>
            <a:r>
              <a:rPr lang="de-DE" sz="2200" dirty="0" smtClean="0">
                <a:solidFill>
                  <a:schemeClr val="tx1">
                    <a:lumMod val="75000"/>
                    <a:lumOff val="25000"/>
                  </a:schemeClr>
                </a:solidFill>
                <a:latin typeface="Arial"/>
                <a:cs typeface="Arial"/>
              </a:rPr>
              <a:t>Sonderpädagogisches Beratungs-, Unterstützungs- und </a:t>
            </a:r>
          </a:p>
          <a:p>
            <a:pPr marL="0" lvl="1" indent="0" defTabSz="711200">
              <a:spcBef>
                <a:spcPct val="0"/>
              </a:spcBef>
              <a:spcAft>
                <a:spcPct val="15000"/>
              </a:spcAft>
              <a:buNone/>
            </a:pPr>
            <a:r>
              <a:rPr lang="de-DE" sz="2200" dirty="0" smtClean="0">
                <a:solidFill>
                  <a:schemeClr val="tx1">
                    <a:lumMod val="75000"/>
                    <a:lumOff val="25000"/>
                  </a:schemeClr>
                </a:solidFill>
                <a:latin typeface="Arial"/>
                <a:cs typeface="Arial"/>
              </a:rPr>
              <a:t>Bildungsangebot</a:t>
            </a: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Bildungswege in der Sekundarstufe</a:t>
            </a:r>
          </a:p>
          <a:p>
            <a:pPr marL="0" lvl="1" indent="0" defTabSz="711200">
              <a:lnSpc>
                <a:spcPct val="9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Berufliche Schulen und Bildungsangebote</a:t>
            </a:r>
          </a:p>
          <a:p>
            <a:pPr marL="0" lvl="1" indent="0" defTabSz="711200">
              <a:lnSpc>
                <a:spcPct val="90000"/>
              </a:lnSpc>
              <a:spcBef>
                <a:spcPct val="0"/>
              </a:spcBef>
              <a:spcAft>
                <a:spcPct val="15000"/>
              </a:spcAft>
              <a:buNone/>
            </a:pPr>
            <a:endParaRPr lang="de-DE" sz="22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endParaRPr lang="de-DE" sz="22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dirty="0">
              <a:solidFill>
                <a:schemeClr val="tx1">
                  <a:lumMod val="75000"/>
                  <a:lumOff val="25000"/>
                </a:schemeClr>
              </a:solidFill>
              <a:latin typeface="Arial" panose="020B0604020202020204" pitchFamily="34" charset="0"/>
              <a:cs typeface="Garamond"/>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 </a:t>
            </a: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27" b="9100"/>
          <a:stretch/>
        </p:blipFill>
        <p:spPr bwMode="auto">
          <a:xfrm>
            <a:off x="5793152" y="1340767"/>
            <a:ext cx="3061922" cy="204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chtungspfeil 8"/>
          <p:cNvSpPr/>
          <p:nvPr/>
        </p:nvSpPr>
        <p:spPr>
          <a:xfrm>
            <a:off x="490910" y="17911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90910" y="393686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ichtungspfeil 10"/>
          <p:cNvSpPr/>
          <p:nvPr/>
        </p:nvSpPr>
        <p:spPr>
          <a:xfrm>
            <a:off x="490910" y="48143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0910" y="540103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7543" y="764704"/>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II. Die weiterführenden Schulen</a:t>
            </a:r>
            <a:endParaRPr lang="de-DE" sz="2800" dirty="0">
              <a:latin typeface="Arial"/>
              <a:cs typeface="Arial"/>
            </a:endParaRPr>
          </a:p>
        </p:txBody>
      </p:sp>
    </p:spTree>
    <p:extLst>
      <p:ext uri="{BB962C8B-B14F-4D97-AF65-F5344CB8AC3E}">
        <p14:creationId xmlns:p14="http://schemas.microsoft.com/office/powerpoint/2010/main" val="194708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9" name="Inhaltsplatzhalter 1"/>
          <p:cNvSpPr>
            <a:spLocks noGrp="1"/>
          </p:cNvSpPr>
          <p:nvPr>
            <p:ph idx="1"/>
          </p:nvPr>
        </p:nvSpPr>
        <p:spPr>
          <a:xfrm>
            <a:off x="484636" y="1748833"/>
            <a:ext cx="5760640" cy="403220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pPr>
            <a:r>
              <a:rPr lang="de-DE" sz="1600" dirty="0">
                <a:solidFill>
                  <a:schemeClr val="tx1">
                    <a:lumMod val="75000"/>
                    <a:lumOff val="25000"/>
                  </a:schemeClr>
                </a:solidFill>
                <a:latin typeface="Arial"/>
                <a:cs typeface="Arial"/>
              </a:rPr>
              <a:t>Vermittlung grundlegender und erweiterter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allgemeiner Bildung</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Orientierung an lebensnahen Sachverhalten und Aufgabenstellungen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besondere Förderung praktischer Begabungen,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Neigungen und Leistungen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stark berufsbezogenes Profil und intensive Berufswegeplanung ab Klasse 5</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ezielte </a:t>
            </a:r>
            <a:r>
              <a:rPr lang="de-DE" sz="1600" dirty="0">
                <a:solidFill>
                  <a:schemeClr val="tx1">
                    <a:lumMod val="75000"/>
                    <a:lumOff val="25000"/>
                  </a:schemeClr>
                </a:solidFill>
                <a:latin typeface="Arial"/>
                <a:cs typeface="Arial"/>
              </a:rPr>
              <a:t>Vorbereitung auf einen reibungslosen Übergang in die duale Ausbildung bzw. in eine weiterführende berufliche Schule</a:t>
            </a:r>
            <a:r>
              <a:rPr lang="de-DE" sz="1600" dirty="0" smtClean="0">
                <a:solidFill>
                  <a:schemeClr val="tx1">
                    <a:lumMod val="75000"/>
                    <a:lumOff val="25000"/>
                  </a:schemeClr>
                </a:solidFill>
                <a:latin typeface="Arial"/>
                <a:cs typeface="Arial"/>
              </a:rPr>
              <a:t>.</a:t>
            </a:r>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7 </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pic>
        <p:nvPicPr>
          <p:cNvPr id="4" name="Bild 3" descr="Foto Folie 7.jpg"/>
          <p:cNvPicPr>
            <a:picLocks noChangeAspect="1"/>
          </p:cNvPicPr>
          <p:nvPr/>
        </p:nvPicPr>
        <p:blipFill rotWithShape="1">
          <a:blip r:embed="rId4" cstate="print">
            <a:extLst>
              <a:ext uri="{28A0092B-C50C-407E-A947-70E740481C1C}">
                <a14:useLocalDpi xmlns:a14="http://schemas.microsoft.com/office/drawing/2010/main" val="0"/>
              </a:ext>
            </a:extLst>
          </a:blip>
          <a:srcRect t="1" r="-233" b="-1245"/>
          <a:stretch/>
        </p:blipFill>
        <p:spPr>
          <a:xfrm>
            <a:off x="5775324" y="1484784"/>
            <a:ext cx="3082247" cy="2054831"/>
          </a:xfrm>
          <a:prstGeom prst="rect">
            <a:avLst/>
          </a:prstGeom>
        </p:spPr>
      </p:pic>
      <p:sp>
        <p:nvSpPr>
          <p:cNvPr id="2" name="Rechteck 1"/>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7204242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78087" y="4379232"/>
            <a:ext cx="8376988" cy="288032"/>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78087" y="4739264"/>
            <a:ext cx="8376988"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78087" y="5099304"/>
            <a:ext cx="8376988" cy="288040"/>
          </a:xfrm>
          <a:prstGeom prst="rect">
            <a:avLst/>
          </a:prstGeom>
          <a:solidFill>
            <a:schemeClr val="accent3">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8</a:t>
            </a:r>
            <a:endParaRPr lang="de-DE" dirty="0"/>
          </a:p>
        </p:txBody>
      </p:sp>
      <p:sp>
        <p:nvSpPr>
          <p:cNvPr id="7" name="Inhaltsplatzhalter 1"/>
          <p:cNvSpPr>
            <a:spLocks noGrp="1"/>
          </p:cNvSpPr>
          <p:nvPr>
            <p:ph idx="1"/>
          </p:nvPr>
        </p:nvSpPr>
        <p:spPr>
          <a:xfrm>
            <a:off x="478086" y="1760778"/>
            <a:ext cx="4320480" cy="2448272"/>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Autofit/>
          </a:bodyPr>
          <a:lstStyle/>
          <a:p>
            <a:r>
              <a:rPr lang="de-DE" sz="1600" dirty="0" smtClean="0">
                <a:solidFill>
                  <a:schemeClr val="tx1">
                    <a:lumMod val="75000"/>
                    <a:lumOff val="25000"/>
                  </a:schemeClr>
                </a:solidFill>
                <a:latin typeface="Arial"/>
                <a:cs typeface="Arial"/>
              </a:rPr>
              <a:t>intensive </a:t>
            </a:r>
            <a:r>
              <a:rPr lang="de-DE" sz="1600" dirty="0">
                <a:solidFill>
                  <a:schemeClr val="tx1">
                    <a:lumMod val="75000"/>
                    <a:lumOff val="25000"/>
                  </a:schemeClr>
                </a:solidFill>
                <a:latin typeface="Arial"/>
                <a:cs typeface="Arial"/>
              </a:rPr>
              <a:t>individuelle Förderung in allen Klassenstufen</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gezielte Förderangebote ab </a:t>
            </a:r>
            <a:r>
              <a:rPr lang="de-DE" sz="1600" dirty="0" smtClean="0">
                <a:solidFill>
                  <a:schemeClr val="tx1">
                    <a:lumMod val="75000"/>
                    <a:lumOff val="25000"/>
                  </a:schemeClr>
                </a:solidFill>
                <a:latin typeface="Arial"/>
                <a:cs typeface="Arial"/>
              </a:rPr>
              <a:t>Klasse 5</a:t>
            </a:r>
            <a:endParaRPr lang="de-DE" sz="1600" dirty="0">
              <a:solidFill>
                <a:schemeClr val="tx1">
                  <a:lumMod val="75000"/>
                  <a:lumOff val="25000"/>
                </a:schemeClr>
              </a:solidFill>
              <a:latin typeface="Arial"/>
              <a:cs typeface="Arial"/>
            </a:endParaRP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Unterstützung</a:t>
            </a:r>
            <a:r>
              <a:rPr lang="de-DE" sz="1600" dirty="0" smtClean="0">
                <a:solidFill>
                  <a:srgbClr val="FF0000"/>
                </a:solidFill>
                <a:latin typeface="Arial"/>
                <a:cs typeface="Arial"/>
              </a:rPr>
              <a:t> </a:t>
            </a:r>
            <a:r>
              <a:rPr lang="de-DE" sz="1600" dirty="0" smtClean="0">
                <a:solidFill>
                  <a:schemeClr val="tx1">
                    <a:lumMod val="75000"/>
                    <a:lumOff val="25000"/>
                  </a:schemeClr>
                </a:solidFill>
                <a:latin typeface="Arial"/>
                <a:cs typeface="Arial"/>
              </a:rPr>
              <a:t>durch Pädagogische Assistentinnen und Assistenten</a:t>
            </a:r>
            <a:endParaRPr lang="de-DE" sz="1600" dirty="0">
              <a:solidFill>
                <a:schemeClr val="tx1">
                  <a:lumMod val="75000"/>
                  <a:lumOff val="25000"/>
                </a:schemeClr>
              </a:solidFill>
              <a:latin typeface="Arial"/>
              <a:cs typeface="Aria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sp>
        <p:nvSpPr>
          <p:cNvPr id="10" name="Abgerundetes Rechteck 9"/>
          <p:cNvSpPr/>
          <p:nvPr/>
        </p:nvSpPr>
        <p:spPr>
          <a:xfrm>
            <a:off x="5849511" y="1753314"/>
            <a:ext cx="2970964"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r>
              <a:rPr lang="de-DE" sz="1600" dirty="0" smtClean="0">
                <a:solidFill>
                  <a:schemeClr val="tx1">
                    <a:lumMod val="75000"/>
                    <a:lumOff val="25000"/>
                  </a:schemeClr>
                </a:solidFill>
                <a:latin typeface="Arial"/>
                <a:cs typeface="Arial"/>
              </a:rPr>
              <a:t>Wahlpflichtfächer ab Klasse 7</a:t>
            </a:r>
            <a:endParaRPr lang="de-DE" sz="1600" u="sng"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 </a:t>
            </a:r>
          </a:p>
        </p:txBody>
      </p:sp>
      <p:graphicFrame>
        <p:nvGraphicFramePr>
          <p:cNvPr id="11" name="Tabelle 10"/>
          <p:cNvGraphicFramePr>
            <a:graphicFrameLocks noGrp="1"/>
          </p:cNvGraphicFramePr>
          <p:nvPr>
            <p:extLst>
              <p:ext uri="{D42A27DB-BD31-4B8C-83A1-F6EECF244321}">
                <p14:modId xmlns:p14="http://schemas.microsoft.com/office/powerpoint/2010/main" val="618149704"/>
              </p:ext>
            </p:extLst>
          </p:nvPr>
        </p:nvGraphicFramePr>
        <p:xfrm>
          <a:off x="620068" y="4379232"/>
          <a:ext cx="7763887" cy="1005840"/>
        </p:xfrm>
        <a:graphic>
          <a:graphicData uri="http://schemas.openxmlformats.org/drawingml/2006/table">
            <a:tbl>
              <a:tblPr firstRow="1" bandRow="1">
                <a:tableStyleId>{2D5ABB26-0587-4C30-8999-92F81FD0307C}</a:tableStyleId>
              </a:tblPr>
              <a:tblGrid>
                <a:gridCol w="1293980">
                  <a:extLst>
                    <a:ext uri="{9D8B030D-6E8A-4147-A177-3AD203B41FA5}">
                      <a16:colId xmlns:a16="http://schemas.microsoft.com/office/drawing/2014/main" val="20000"/>
                    </a:ext>
                  </a:extLst>
                </a:gridCol>
                <a:gridCol w="6469907">
                  <a:extLst>
                    <a:ext uri="{9D8B030D-6E8A-4147-A177-3AD203B41FA5}">
                      <a16:colId xmlns:a16="http://schemas.microsoft.com/office/drawing/2014/main" val="20001"/>
                    </a:ext>
                  </a:extLst>
                </a:gridCol>
              </a:tblGrid>
              <a:tr h="213505">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236427">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236427">
                <a:tc>
                  <a:txBody>
                    <a:bodyPr/>
                    <a:lstStyle/>
                    <a:p>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Werkrealschulabschluss (Mittlerer Bildungsabschluss)</a:t>
                      </a:r>
                      <a:endParaRPr lang="de-DE" sz="160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2"/>
                  </a:ext>
                </a:extLst>
              </a:tr>
            </a:tbl>
          </a:graphicData>
        </a:graphic>
      </p:graphicFrame>
      <p:sp>
        <p:nvSpPr>
          <p:cNvPr id="12" name="Rechteck 11"/>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5781304" y="1740738"/>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Abgerundetes Rechteck 15"/>
          <p:cNvSpPr/>
          <p:nvPr/>
        </p:nvSpPr>
        <p:spPr>
          <a:xfrm>
            <a:off x="5859671" y="2867064"/>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smtClean="0">
                <a:solidFill>
                  <a:schemeClr val="tx1">
                    <a:lumMod val="75000"/>
                    <a:lumOff val="25000"/>
                  </a:schemeClr>
                </a:solidFill>
                <a:latin typeface="Arial"/>
                <a:cs typeface="Arial"/>
              </a:rPr>
              <a:t>Wahlfach Informatik ab Klasse 8 </a:t>
            </a:r>
          </a:p>
        </p:txBody>
      </p:sp>
      <p:sp>
        <p:nvSpPr>
          <p:cNvPr id="17" name="Richtungspfeil 16"/>
          <p:cNvSpPr/>
          <p:nvPr/>
        </p:nvSpPr>
        <p:spPr>
          <a:xfrm>
            <a:off x="5791464" y="2850266"/>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0809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683256" y="2673865"/>
            <a:ext cx="5950526" cy="173126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9</a:t>
            </a:r>
          </a:p>
          <a:p>
            <a:endParaRPr lang="de-DE" dirty="0"/>
          </a:p>
        </p:txBody>
      </p:sp>
      <p:sp>
        <p:nvSpPr>
          <p:cNvPr id="13" name="Abgerundetes Rechteck 12"/>
          <p:cNvSpPr/>
          <p:nvPr/>
        </p:nvSpPr>
        <p:spPr>
          <a:xfrm>
            <a:off x="2272894" y="2738327"/>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5" name="Abgerundetes Rechteck 14"/>
          <p:cNvSpPr/>
          <p:nvPr/>
        </p:nvSpPr>
        <p:spPr>
          <a:xfrm>
            <a:off x="2272894" y="3851252"/>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2" name="Rechteck 1"/>
          <p:cNvSpPr/>
          <p:nvPr/>
        </p:nvSpPr>
        <p:spPr>
          <a:xfrm>
            <a:off x="328487" y="1807131"/>
            <a:ext cx="4330032" cy="369332"/>
          </a:xfrm>
          <a:prstGeom prst="rect">
            <a:avLst/>
          </a:prstGeom>
        </p:spPr>
        <p:txBody>
          <a:bodyPr wrap="none">
            <a:spAutoFit/>
          </a:bodyPr>
          <a:lstStyle/>
          <a:p>
            <a:r>
              <a:rPr lang="de-DE" dirty="0"/>
              <a:t>Wahlpflichtfächer/Wahlfach Informatik </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sp>
        <p:nvSpPr>
          <p:cNvPr id="11" name="Rechteck 10"/>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103499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vorlage_rot Logo Bildung">
  <a:themeElements>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ppt/theme/themeOverride2.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docProps/app.xml><?xml version="1.0" encoding="utf-8"?>
<Properties xmlns="http://schemas.openxmlformats.org/officeDocument/2006/extended-properties" xmlns:vt="http://schemas.openxmlformats.org/officeDocument/2006/docPropsVTypes">
  <Template/>
  <TotalTime>0</TotalTime>
  <Words>6000</Words>
  <Application>Microsoft Office PowerPoint</Application>
  <PresentationFormat>Bildschirmpräsentation (4:3)</PresentationFormat>
  <Paragraphs>781</Paragraphs>
  <Slides>30</Slides>
  <Notes>30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30</vt:i4>
      </vt:variant>
    </vt:vector>
  </HeadingPairs>
  <TitlesOfParts>
    <vt:vector size="39" baseType="lpstr">
      <vt:lpstr>Arial</vt:lpstr>
      <vt:lpstr>Arial Black</vt:lpstr>
      <vt:lpstr>Calibri</vt:lpstr>
      <vt:lpstr>Garamond</vt:lpstr>
      <vt:lpstr>Georgia</vt:lpstr>
      <vt:lpstr>Symbol</vt:lpstr>
      <vt:lpstr>Times New Roman</vt:lpstr>
      <vt:lpstr>Wingdings</vt:lpstr>
      <vt:lpstr>Formatvorlage_rot Logo Bildung</vt:lpstr>
      <vt:lpstr>Auf der Grundschule aufbauende Schularten</vt:lpstr>
      <vt:lpstr>Überblick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Ihre Aufmerksamkeit! </vt:lpstr>
    </vt:vector>
  </TitlesOfParts>
  <Company>IZLBW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Schock, Kai (KM)</dc:creator>
  <cp:lastModifiedBy>Hesse, Maria (KM)</cp:lastModifiedBy>
  <cp:revision>773</cp:revision>
  <cp:lastPrinted>2020-10-07T11:30:21Z</cp:lastPrinted>
  <dcterms:created xsi:type="dcterms:W3CDTF">2014-03-18T09:41:04Z</dcterms:created>
  <dcterms:modified xsi:type="dcterms:W3CDTF">2023-10-23T08:21:25Z</dcterms:modified>
</cp:coreProperties>
</file>