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notesMasterIdLst>
    <p:notesMasterId r:id="rId19"/>
  </p:notesMasterIdLst>
  <p:handoutMasterIdLst>
    <p:handoutMasterId r:id="rId20"/>
  </p:handoutMasterIdLst>
  <p:sldIdLst>
    <p:sldId id="256" r:id="rId2"/>
    <p:sldId id="266" r:id="rId3"/>
    <p:sldId id="265" r:id="rId4"/>
    <p:sldId id="271" r:id="rId5"/>
    <p:sldId id="272" r:id="rId6"/>
    <p:sldId id="269" r:id="rId7"/>
    <p:sldId id="270" r:id="rId8"/>
    <p:sldId id="264" r:id="rId9"/>
    <p:sldId id="263" r:id="rId10"/>
    <p:sldId id="267" r:id="rId11"/>
    <p:sldId id="268" r:id="rId12"/>
    <p:sldId id="261" r:id="rId13"/>
    <p:sldId id="262" r:id="rId14"/>
    <p:sldId id="259" r:id="rId15"/>
    <p:sldId id="260" r:id="rId16"/>
    <p:sldId id="258" r:id="rId17"/>
    <p:sldId id="257" r:id="rId18"/>
  </p:sldIdLst>
  <p:sldSz cx="9144000" cy="6858000" type="screen4x3"/>
  <p:notesSz cx="6797675" cy="99266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DE9"/>
    <a:srgbClr val="FFFFCC"/>
    <a:srgbClr val="B7001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565" autoAdjust="0"/>
    <p:restoredTop sz="94627"/>
  </p:normalViewPr>
  <p:slideViewPr>
    <p:cSldViewPr>
      <p:cViewPr>
        <p:scale>
          <a:sx n="70" d="100"/>
          <a:sy n="70" d="100"/>
        </p:scale>
        <p:origin x="-134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4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3DD9DB-DDCD-46DF-AEBE-D6CB064AA690}" type="datetimeFigureOut">
              <a:rPr lang="de-DE" smtClean="0"/>
              <a:t>15.05.2017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07732E-C0A5-476E-BC65-BF044040D81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680498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7766AF-C2E5-498A-8780-88CCD884FEB9}" type="datetimeFigureOut">
              <a:rPr lang="de-DE" smtClean="0"/>
              <a:t>15.05.2017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11CA67-D061-429F-B186-15D98BBFE45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222370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hteck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rgbClr val="B70017">
              <a:alpha val="49804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hteck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rgbClr val="FFFDE9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Rechteck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hteck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bg1">
              <a:lumMod val="90000"/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hteck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bg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hteck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3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Abgerundetes Rechteck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Abgerundetes Rechteck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hteck 6"/>
          <p:cNvSpPr/>
          <p:nvPr userDrawn="1"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6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hteck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rgbClr val="B70017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el 7"/>
          <p:cNvSpPr>
            <a:spLocks noGrp="1"/>
          </p:cNvSpPr>
          <p:nvPr>
            <p:ph type="ctrTitle" hasCustomPrompt="1"/>
          </p:nvPr>
        </p:nvSpPr>
        <p:spPr>
          <a:xfrm>
            <a:off x="457200" y="2132856"/>
            <a:ext cx="8333557" cy="1470025"/>
          </a:xfrm>
        </p:spPr>
        <p:txBody>
          <a:bodyPr anchor="b">
            <a:noAutofit/>
          </a:bodyPr>
          <a:lstStyle>
            <a:lvl1pPr algn="l">
              <a:defRPr sz="480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kumimoji="0" lang="de-DE" dirty="0" smtClean="0"/>
              <a:t>Titel der gesamten Präsentation durch Klicken bearbeiten</a:t>
            </a:r>
            <a:endParaRPr kumimoji="0" lang="en-US" dirty="0"/>
          </a:p>
        </p:txBody>
      </p:sp>
      <p:sp>
        <p:nvSpPr>
          <p:cNvPr id="9" name="Untertitel 8"/>
          <p:cNvSpPr>
            <a:spLocks noGrp="1"/>
          </p:cNvSpPr>
          <p:nvPr>
            <p:ph type="subTitle" idx="1" hasCustomPrompt="1"/>
          </p:nvPr>
        </p:nvSpPr>
        <p:spPr>
          <a:xfrm>
            <a:off x="478563" y="3901087"/>
            <a:ext cx="4931619" cy="1690138"/>
          </a:xfrm>
        </p:spPr>
        <p:txBody>
          <a:bodyPr>
            <a:normAutofit/>
          </a:bodyPr>
          <a:lstStyle>
            <a:lvl1pPr marL="64008" indent="0" algn="l">
              <a:buNone/>
              <a:defRPr sz="24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de-DE" dirty="0" smtClean="0"/>
              <a:t>Anlass der Präsentation</a:t>
            </a:r>
            <a:br>
              <a:rPr kumimoji="0" lang="de-DE" dirty="0" smtClean="0"/>
            </a:br>
            <a:r>
              <a:rPr kumimoji="0" lang="de-DE" dirty="0" smtClean="0"/>
              <a:t>Name des Vortragenden </a:t>
            </a:r>
            <a:endParaRPr kumimoji="0" lang="en-US" dirty="0"/>
          </a:p>
        </p:txBody>
      </p:sp>
      <p:sp>
        <p:nvSpPr>
          <p:cNvPr id="20" name="Fußzeilenplatzhalter 2"/>
          <p:cNvSpPr>
            <a:spLocks noGrp="1"/>
          </p:cNvSpPr>
          <p:nvPr>
            <p:ph type="ftr" sz="quarter" idx="3"/>
          </p:nvPr>
        </p:nvSpPr>
        <p:spPr>
          <a:xfrm>
            <a:off x="4810" y="6569968"/>
            <a:ext cx="936000" cy="288032"/>
          </a:xfrm>
          <a:prstGeom prst="rect">
            <a:avLst/>
          </a:prstGeom>
        </p:spPr>
        <p:txBody>
          <a:bodyPr vert="horz" anchor="ctr"/>
          <a:lstStyle>
            <a:lvl1pPr algn="l" eaLnBrk="1" latinLnBrk="0" hangingPunct="1">
              <a:defRPr kumimoji="0" sz="80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dirty="0" smtClean="0"/>
              <a:t>www.km-bw.de</a:t>
            </a:r>
            <a:endParaRPr lang="de-DE" dirty="0"/>
          </a:p>
        </p:txBody>
      </p:sp>
      <p:pic>
        <p:nvPicPr>
          <p:cNvPr id="22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5061" y="450000"/>
            <a:ext cx="3173878" cy="129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de-DE" dirty="0" smtClean="0"/>
              <a:t>Textmasterformat bearbeiten</a:t>
            </a:r>
          </a:p>
          <a:p>
            <a:pPr lvl="1" eaLnBrk="1" latinLnBrk="0" hangingPunct="1"/>
            <a:r>
              <a:rPr lang="de-DE" dirty="0" smtClean="0"/>
              <a:t>Zweite Ebene</a:t>
            </a:r>
          </a:p>
          <a:p>
            <a:pPr lvl="2" eaLnBrk="1" latinLnBrk="0" hangingPunct="1"/>
            <a:r>
              <a:rPr lang="de-DE" dirty="0" smtClean="0"/>
              <a:t>Dritte Ebene</a:t>
            </a:r>
          </a:p>
          <a:p>
            <a:pPr lvl="3" eaLnBrk="1" latinLnBrk="0" hangingPunct="1"/>
            <a:r>
              <a:rPr lang="de-DE" dirty="0" smtClean="0"/>
              <a:t>Vierte Ebene</a:t>
            </a:r>
          </a:p>
          <a:p>
            <a:pPr lvl="4" eaLnBrk="1" latinLnBrk="0" hangingPunct="1"/>
            <a:r>
              <a:rPr lang="de-DE" dirty="0" smtClean="0"/>
              <a:t>Fünfte Ebene</a:t>
            </a:r>
            <a:endParaRPr kumimoji="0" lang="en-US" dirty="0"/>
          </a:p>
        </p:txBody>
      </p:sp>
      <p:sp>
        <p:nvSpPr>
          <p:cNvPr id="6" name="Rechteck 5"/>
          <p:cNvSpPr/>
          <p:nvPr userDrawn="1"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rgbClr val="B70017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hteck 6"/>
          <p:cNvSpPr/>
          <p:nvPr userDrawn="1"/>
        </p:nvSpPr>
        <p:spPr>
          <a:xfrm>
            <a:off x="-1409" y="380"/>
            <a:ext cx="9144001" cy="91441"/>
          </a:xfrm>
          <a:prstGeom prst="rect">
            <a:avLst/>
          </a:prstGeom>
          <a:solidFill>
            <a:schemeClr val="accent6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hteck 7"/>
          <p:cNvSpPr/>
          <p:nvPr userDrawn="1"/>
        </p:nvSpPr>
        <p:spPr bwMode="invGray">
          <a:xfrm>
            <a:off x="9044481" y="-2001"/>
            <a:ext cx="27432" cy="396000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Rechteck 13"/>
          <p:cNvSpPr/>
          <p:nvPr userDrawn="1"/>
        </p:nvSpPr>
        <p:spPr bwMode="invGray">
          <a:xfrm>
            <a:off x="9084966" y="-2001"/>
            <a:ext cx="57626" cy="396000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Rechteck 14"/>
          <p:cNvSpPr/>
          <p:nvPr userDrawn="1"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6" name="Rechteck 15"/>
          <p:cNvSpPr/>
          <p:nvPr userDrawn="1"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7" name="Rechteck 16"/>
          <p:cNvSpPr/>
          <p:nvPr userDrawn="1"/>
        </p:nvSpPr>
        <p:spPr bwMode="invGray">
          <a:xfrm>
            <a:off x="8915677" y="380"/>
            <a:ext cx="54864" cy="396000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8" name="Rechteck 17"/>
          <p:cNvSpPr/>
          <p:nvPr userDrawn="1"/>
        </p:nvSpPr>
        <p:spPr bwMode="invGray">
          <a:xfrm>
            <a:off x="8975423" y="-2001"/>
            <a:ext cx="27432" cy="396000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pic>
        <p:nvPicPr>
          <p:cNvPr id="19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6283" y="5949280"/>
            <a:ext cx="1851434" cy="75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" name="Titel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1066800"/>
          </a:xfrm>
        </p:spPr>
        <p:txBody>
          <a:bodyPr/>
          <a:lstStyle/>
          <a:p>
            <a:r>
              <a:rPr kumimoji="0" lang="de-DE" dirty="0" smtClean="0"/>
              <a:t>Titelmasterformat durch Klicken bearbeiten</a:t>
            </a:r>
            <a:endParaRPr kumimoji="0" lang="en-US" dirty="0"/>
          </a:p>
        </p:txBody>
      </p:sp>
      <p:sp>
        <p:nvSpPr>
          <p:cNvPr id="22" name="Fußzeilenplatzhalter 2"/>
          <p:cNvSpPr>
            <a:spLocks noGrp="1"/>
          </p:cNvSpPr>
          <p:nvPr>
            <p:ph type="ftr" sz="quarter" idx="3"/>
          </p:nvPr>
        </p:nvSpPr>
        <p:spPr>
          <a:xfrm>
            <a:off x="4810" y="6569968"/>
            <a:ext cx="936000" cy="288032"/>
          </a:xfrm>
          <a:prstGeom prst="rect">
            <a:avLst/>
          </a:prstGeom>
        </p:spPr>
        <p:txBody>
          <a:bodyPr vert="horz" anchor="ctr"/>
          <a:lstStyle>
            <a:lvl1pPr algn="l" eaLnBrk="1" latinLnBrk="0" hangingPunct="1">
              <a:defRPr kumimoji="0" sz="80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dirty="0" smtClean="0"/>
              <a:t>www.km-bw.de</a:t>
            </a:r>
            <a:endParaRPr lang="de-DE" dirty="0"/>
          </a:p>
        </p:txBody>
      </p:sp>
      <p:sp>
        <p:nvSpPr>
          <p:cNvPr id="24" name="Datumsplatzhalter 13"/>
          <p:cNvSpPr>
            <a:spLocks noGrp="1"/>
          </p:cNvSpPr>
          <p:nvPr>
            <p:ph type="dt" sz="half" idx="2"/>
          </p:nvPr>
        </p:nvSpPr>
        <p:spPr>
          <a:xfrm>
            <a:off x="8208000" y="6540720"/>
            <a:ext cx="936000" cy="288000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80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dirty="0" smtClean="0"/>
              <a:t>24.11.2016</a:t>
            </a:r>
            <a:endParaRPr lang="de-DE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700808"/>
            <a:ext cx="4038600" cy="40324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 hasCustomPrompt="1"/>
          </p:nvPr>
        </p:nvSpPr>
        <p:spPr>
          <a:xfrm>
            <a:off x="4648200" y="1700808"/>
            <a:ext cx="4038600" cy="40324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de-DE" dirty="0" smtClean="0"/>
              <a:t>Textmasterformat bearbeiten </a:t>
            </a:r>
          </a:p>
          <a:p>
            <a:pPr lvl="1" eaLnBrk="1" latinLnBrk="0" hangingPunct="1"/>
            <a:r>
              <a:rPr lang="de-DE" dirty="0" smtClean="0"/>
              <a:t>Zweite Ebene</a:t>
            </a:r>
          </a:p>
          <a:p>
            <a:pPr lvl="2" eaLnBrk="1" latinLnBrk="0" hangingPunct="1"/>
            <a:r>
              <a:rPr lang="de-DE" dirty="0" smtClean="0"/>
              <a:t>Dritte Ebene</a:t>
            </a:r>
          </a:p>
          <a:p>
            <a:pPr lvl="3" eaLnBrk="1" latinLnBrk="0" hangingPunct="1"/>
            <a:r>
              <a:rPr lang="de-DE" dirty="0" smtClean="0"/>
              <a:t>Vierte Ebene</a:t>
            </a:r>
          </a:p>
          <a:p>
            <a:pPr lvl="4" eaLnBrk="1" latinLnBrk="0" hangingPunct="1"/>
            <a:r>
              <a:rPr lang="de-DE" dirty="0" smtClean="0"/>
              <a:t>Fünfte Ebene</a:t>
            </a:r>
            <a:endParaRPr kumimoji="0" lang="en-US" dirty="0"/>
          </a:p>
        </p:txBody>
      </p:sp>
      <p:sp>
        <p:nvSpPr>
          <p:cNvPr id="7" name="Rechteck 6"/>
          <p:cNvSpPr/>
          <p:nvPr userDrawn="1"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rgbClr val="B70017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hteck 7"/>
          <p:cNvSpPr/>
          <p:nvPr userDrawn="1"/>
        </p:nvSpPr>
        <p:spPr>
          <a:xfrm>
            <a:off x="-1409" y="380"/>
            <a:ext cx="9144001" cy="91441"/>
          </a:xfrm>
          <a:prstGeom prst="rect">
            <a:avLst/>
          </a:prstGeom>
          <a:solidFill>
            <a:schemeClr val="accent6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hteck 8"/>
          <p:cNvSpPr/>
          <p:nvPr userDrawn="1"/>
        </p:nvSpPr>
        <p:spPr bwMode="invGray">
          <a:xfrm>
            <a:off x="9044481" y="-2001"/>
            <a:ext cx="27432" cy="396000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Titelplatzhalter 21"/>
          <p:cNvSpPr txBox="1">
            <a:spLocks/>
          </p:cNvSpPr>
          <p:nvPr userDrawn="1"/>
        </p:nvSpPr>
        <p:spPr>
          <a:xfrm>
            <a:off x="457200" y="562000"/>
            <a:ext cx="8229600" cy="1066800"/>
          </a:xfrm>
          <a:prstGeom prst="rect">
            <a:avLst/>
          </a:prstGeom>
        </p:spPr>
        <p:txBody>
          <a:bodyPr vert="horz" anchor="ctr">
            <a:normAutofit fontScale="925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1">
                    <a:lumMod val="75000"/>
                    <a:lumOff val="25000"/>
                  </a:schemeClr>
                </a:solidFill>
                <a:latin typeface="Garamond" panose="02020404030301010803" pitchFamily="18" charset="0"/>
                <a:ea typeface="+mj-ea"/>
                <a:cs typeface="+mj-cs"/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en-US" dirty="0"/>
          </a:p>
        </p:txBody>
      </p:sp>
      <p:sp>
        <p:nvSpPr>
          <p:cNvPr id="15" name="Rechteck 14"/>
          <p:cNvSpPr/>
          <p:nvPr userDrawn="1"/>
        </p:nvSpPr>
        <p:spPr bwMode="invGray">
          <a:xfrm>
            <a:off x="9084966" y="-2001"/>
            <a:ext cx="57626" cy="396000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6" name="Rechteck 15"/>
          <p:cNvSpPr/>
          <p:nvPr userDrawn="1"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7" name="Rechteck 16"/>
          <p:cNvSpPr/>
          <p:nvPr userDrawn="1"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8" name="Rechteck 17"/>
          <p:cNvSpPr/>
          <p:nvPr userDrawn="1"/>
        </p:nvSpPr>
        <p:spPr bwMode="invGray">
          <a:xfrm>
            <a:off x="8915677" y="380"/>
            <a:ext cx="54864" cy="396000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hteck 18"/>
          <p:cNvSpPr/>
          <p:nvPr userDrawn="1"/>
        </p:nvSpPr>
        <p:spPr bwMode="invGray">
          <a:xfrm>
            <a:off x="8975423" y="-2001"/>
            <a:ext cx="27432" cy="396000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pic>
        <p:nvPicPr>
          <p:cNvPr id="20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6283" y="5976000"/>
            <a:ext cx="1851434" cy="75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1" name="Fußzeilenplatzhalter 2"/>
          <p:cNvSpPr>
            <a:spLocks noGrp="1"/>
          </p:cNvSpPr>
          <p:nvPr>
            <p:ph type="ftr" sz="quarter" idx="3"/>
          </p:nvPr>
        </p:nvSpPr>
        <p:spPr>
          <a:xfrm>
            <a:off x="4810" y="6569968"/>
            <a:ext cx="936000" cy="288032"/>
          </a:xfrm>
          <a:prstGeom prst="rect">
            <a:avLst/>
          </a:prstGeom>
        </p:spPr>
        <p:txBody>
          <a:bodyPr vert="horz" anchor="ctr"/>
          <a:lstStyle>
            <a:lvl1pPr algn="l" eaLnBrk="1" latinLnBrk="0" hangingPunct="1">
              <a:defRPr kumimoji="0" sz="80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dirty="0" smtClean="0"/>
              <a:t>www.km-bw.de</a:t>
            </a:r>
            <a:endParaRPr lang="de-DE" dirty="0"/>
          </a:p>
        </p:txBody>
      </p:sp>
      <p:sp>
        <p:nvSpPr>
          <p:cNvPr id="23" name="Datumsplatzhalter 13"/>
          <p:cNvSpPr>
            <a:spLocks noGrp="1"/>
          </p:cNvSpPr>
          <p:nvPr>
            <p:ph type="dt" sz="half" idx="10"/>
          </p:nvPr>
        </p:nvSpPr>
        <p:spPr>
          <a:xfrm>
            <a:off x="8208000" y="6540720"/>
            <a:ext cx="936000" cy="288000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80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dirty="0" smtClean="0"/>
              <a:t>24.11.2016</a:t>
            </a:r>
            <a:endParaRPr lang="de-DE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67544" y="1844824"/>
            <a:ext cx="4032000" cy="457200"/>
          </a:xfrm>
          <a:solidFill>
            <a:schemeClr val="accent1">
              <a:alpha val="25000"/>
            </a:schemeClr>
          </a:solidFill>
          <a:ln w="12700">
            <a:noFill/>
          </a:ln>
        </p:spPr>
        <p:txBody>
          <a:bodyPr anchor="ctr">
            <a:noAutofit/>
          </a:bodyPr>
          <a:lstStyle>
            <a:lvl1pPr marL="45720" indent="0">
              <a:buNone/>
              <a:defRPr sz="20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3"/>
          </p:nvPr>
        </p:nvSpPr>
        <p:spPr>
          <a:xfrm>
            <a:off x="4644008" y="1844824"/>
            <a:ext cx="4032000" cy="457200"/>
          </a:xfrm>
          <a:solidFill>
            <a:schemeClr val="accent1">
              <a:alpha val="25000"/>
            </a:schemeClr>
          </a:solidFill>
          <a:ln w="12700">
            <a:noFill/>
          </a:ln>
        </p:spPr>
        <p:txBody>
          <a:bodyPr anchor="ctr">
            <a:noAutofit/>
          </a:bodyPr>
          <a:lstStyle>
            <a:lvl1pPr marL="45720" indent="0">
              <a:buNone/>
              <a:defRPr sz="20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5" name="Inhaltsplatzhalter 4"/>
          <p:cNvSpPr>
            <a:spLocks noGrp="1"/>
          </p:cNvSpPr>
          <p:nvPr>
            <p:ph sz="quarter" idx="2"/>
          </p:nvPr>
        </p:nvSpPr>
        <p:spPr>
          <a:xfrm>
            <a:off x="467544" y="2348880"/>
            <a:ext cx="4032000" cy="35280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 dirty="0"/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4008" y="2348880"/>
            <a:ext cx="4032000" cy="3528392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 dirty="0"/>
          </a:p>
        </p:txBody>
      </p:sp>
      <p:sp>
        <p:nvSpPr>
          <p:cNvPr id="10" name="Titel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1066800"/>
          </a:xfrm>
        </p:spPr>
        <p:txBody>
          <a:bodyPr/>
          <a:lstStyle/>
          <a:p>
            <a:r>
              <a:rPr kumimoji="0" lang="de-DE" dirty="0" smtClean="0"/>
              <a:t>Titelmasterformat durch Klicken bearbeiten</a:t>
            </a:r>
            <a:endParaRPr kumimoji="0" lang="en-US" dirty="0"/>
          </a:p>
        </p:txBody>
      </p:sp>
      <p:sp>
        <p:nvSpPr>
          <p:cNvPr id="9" name="Rechteck 8"/>
          <p:cNvSpPr/>
          <p:nvPr userDrawn="1"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rgbClr val="B70017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hteck 10"/>
          <p:cNvSpPr/>
          <p:nvPr userDrawn="1"/>
        </p:nvSpPr>
        <p:spPr>
          <a:xfrm>
            <a:off x="-1409" y="380"/>
            <a:ext cx="9144001" cy="91441"/>
          </a:xfrm>
          <a:prstGeom prst="rect">
            <a:avLst/>
          </a:prstGeom>
          <a:solidFill>
            <a:schemeClr val="accent6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hteck 11"/>
          <p:cNvSpPr/>
          <p:nvPr userDrawn="1"/>
        </p:nvSpPr>
        <p:spPr bwMode="invGray">
          <a:xfrm>
            <a:off x="9044481" y="-2001"/>
            <a:ext cx="27432" cy="396000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Rechteck 17"/>
          <p:cNvSpPr/>
          <p:nvPr userDrawn="1"/>
        </p:nvSpPr>
        <p:spPr bwMode="invGray">
          <a:xfrm>
            <a:off x="9084966" y="-2001"/>
            <a:ext cx="57626" cy="396000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Rechteck 18"/>
          <p:cNvSpPr/>
          <p:nvPr userDrawn="1"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Rechteck 19"/>
          <p:cNvSpPr/>
          <p:nvPr userDrawn="1"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1" name="Rechteck 20"/>
          <p:cNvSpPr/>
          <p:nvPr userDrawn="1"/>
        </p:nvSpPr>
        <p:spPr bwMode="invGray">
          <a:xfrm>
            <a:off x="8915677" y="380"/>
            <a:ext cx="54864" cy="396000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hteck 21"/>
          <p:cNvSpPr/>
          <p:nvPr userDrawn="1"/>
        </p:nvSpPr>
        <p:spPr bwMode="invGray">
          <a:xfrm>
            <a:off x="8975423" y="-2001"/>
            <a:ext cx="27432" cy="396000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pic>
        <p:nvPicPr>
          <p:cNvPr id="23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6283" y="5976000"/>
            <a:ext cx="1851434" cy="75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4" name="Fußzeilenplatzhalter 2"/>
          <p:cNvSpPr>
            <a:spLocks noGrp="1"/>
          </p:cNvSpPr>
          <p:nvPr>
            <p:ph type="ftr" sz="quarter" idx="11"/>
          </p:nvPr>
        </p:nvSpPr>
        <p:spPr>
          <a:xfrm>
            <a:off x="4810" y="6569968"/>
            <a:ext cx="936000" cy="288032"/>
          </a:xfrm>
          <a:prstGeom prst="rect">
            <a:avLst/>
          </a:prstGeom>
        </p:spPr>
        <p:txBody>
          <a:bodyPr vert="horz" anchor="ctr"/>
          <a:lstStyle>
            <a:lvl1pPr algn="l" eaLnBrk="1" latinLnBrk="0" hangingPunct="1">
              <a:defRPr kumimoji="0" sz="80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dirty="0" smtClean="0"/>
              <a:t>www.km-bw.de</a:t>
            </a:r>
            <a:endParaRPr lang="de-DE" dirty="0"/>
          </a:p>
        </p:txBody>
      </p:sp>
      <p:sp>
        <p:nvSpPr>
          <p:cNvPr id="27" name="Datumsplatzhalter 13"/>
          <p:cNvSpPr>
            <a:spLocks noGrp="1"/>
          </p:cNvSpPr>
          <p:nvPr>
            <p:ph type="dt" sz="half" idx="12"/>
          </p:nvPr>
        </p:nvSpPr>
        <p:spPr>
          <a:xfrm>
            <a:off x="8208000" y="6540720"/>
            <a:ext cx="936000" cy="288000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80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dirty="0" smtClean="0"/>
              <a:t>24.11.2016</a:t>
            </a:r>
            <a:endParaRPr lang="de-DE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/>
          <p:cNvSpPr/>
          <p:nvPr userDrawn="1"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rgbClr val="B70017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Rechteck 5"/>
          <p:cNvSpPr/>
          <p:nvPr userDrawn="1"/>
        </p:nvSpPr>
        <p:spPr>
          <a:xfrm>
            <a:off x="-1409" y="380"/>
            <a:ext cx="9144001" cy="91441"/>
          </a:xfrm>
          <a:prstGeom prst="rect">
            <a:avLst/>
          </a:prstGeom>
          <a:solidFill>
            <a:schemeClr val="accent6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hteck 6"/>
          <p:cNvSpPr/>
          <p:nvPr userDrawn="1"/>
        </p:nvSpPr>
        <p:spPr bwMode="invGray">
          <a:xfrm>
            <a:off x="9044481" y="-2001"/>
            <a:ext cx="27432" cy="396000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itelplatzhalter 21"/>
          <p:cNvSpPr txBox="1">
            <a:spLocks/>
          </p:cNvSpPr>
          <p:nvPr userDrawn="1"/>
        </p:nvSpPr>
        <p:spPr>
          <a:xfrm>
            <a:off x="457200" y="562000"/>
            <a:ext cx="8229600" cy="1066800"/>
          </a:xfrm>
          <a:prstGeom prst="rect">
            <a:avLst/>
          </a:prstGeom>
        </p:spPr>
        <p:txBody>
          <a:bodyPr vert="horz" anchor="ctr">
            <a:normAutofit fontScale="925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1">
                    <a:lumMod val="75000"/>
                    <a:lumOff val="25000"/>
                  </a:schemeClr>
                </a:solidFill>
                <a:latin typeface="Garamond" panose="02020404030301010803" pitchFamily="18" charset="0"/>
                <a:ea typeface="+mj-ea"/>
                <a:cs typeface="+mj-cs"/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en-US" dirty="0"/>
          </a:p>
        </p:txBody>
      </p:sp>
      <p:sp>
        <p:nvSpPr>
          <p:cNvPr id="12" name="Rechteck 11"/>
          <p:cNvSpPr/>
          <p:nvPr userDrawn="1"/>
        </p:nvSpPr>
        <p:spPr bwMode="invGray">
          <a:xfrm>
            <a:off x="9084966" y="-2001"/>
            <a:ext cx="57626" cy="396000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Rechteck 12"/>
          <p:cNvSpPr/>
          <p:nvPr userDrawn="1"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Rechteck 13"/>
          <p:cNvSpPr/>
          <p:nvPr userDrawn="1"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hteck 14"/>
          <p:cNvSpPr/>
          <p:nvPr userDrawn="1"/>
        </p:nvSpPr>
        <p:spPr bwMode="invGray">
          <a:xfrm>
            <a:off x="8915677" y="380"/>
            <a:ext cx="54864" cy="396000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6" name="Rechteck 15"/>
          <p:cNvSpPr/>
          <p:nvPr userDrawn="1"/>
        </p:nvSpPr>
        <p:spPr bwMode="invGray">
          <a:xfrm>
            <a:off x="8975423" y="-2001"/>
            <a:ext cx="27432" cy="396000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pic>
        <p:nvPicPr>
          <p:cNvPr id="17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6283" y="5976000"/>
            <a:ext cx="1851434" cy="75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9" name="Fußzeilenplatzhalter 2"/>
          <p:cNvSpPr>
            <a:spLocks noGrp="1"/>
          </p:cNvSpPr>
          <p:nvPr>
            <p:ph type="ftr" sz="quarter" idx="3"/>
          </p:nvPr>
        </p:nvSpPr>
        <p:spPr>
          <a:xfrm>
            <a:off x="4810" y="6569968"/>
            <a:ext cx="936000" cy="288032"/>
          </a:xfrm>
          <a:prstGeom prst="rect">
            <a:avLst/>
          </a:prstGeom>
        </p:spPr>
        <p:txBody>
          <a:bodyPr vert="horz" anchor="ctr"/>
          <a:lstStyle>
            <a:lvl1pPr algn="l" eaLnBrk="1" latinLnBrk="0" hangingPunct="1">
              <a:defRPr kumimoji="0" sz="80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dirty="0" smtClean="0"/>
              <a:t>www.km-bw.de</a:t>
            </a:r>
            <a:endParaRPr lang="de-DE" dirty="0"/>
          </a:p>
        </p:txBody>
      </p:sp>
      <p:sp>
        <p:nvSpPr>
          <p:cNvPr id="20" name="Datumsplatzhalter 13"/>
          <p:cNvSpPr>
            <a:spLocks noGrp="1"/>
          </p:cNvSpPr>
          <p:nvPr>
            <p:ph type="dt" sz="half" idx="2"/>
          </p:nvPr>
        </p:nvSpPr>
        <p:spPr>
          <a:xfrm>
            <a:off x="8208000" y="6540720"/>
            <a:ext cx="936000" cy="288000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80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dirty="0" smtClean="0"/>
              <a:t>24.11.2016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415428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 userDrawn="1"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rgbClr val="B70017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Rechteck 4"/>
          <p:cNvSpPr/>
          <p:nvPr userDrawn="1"/>
        </p:nvSpPr>
        <p:spPr>
          <a:xfrm>
            <a:off x="-1409" y="380"/>
            <a:ext cx="9144001" cy="91441"/>
          </a:xfrm>
          <a:prstGeom prst="rect">
            <a:avLst/>
          </a:prstGeom>
          <a:solidFill>
            <a:schemeClr val="accent6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Rechteck 5"/>
          <p:cNvSpPr/>
          <p:nvPr userDrawn="1"/>
        </p:nvSpPr>
        <p:spPr bwMode="invGray">
          <a:xfrm>
            <a:off x="9044481" y="-2001"/>
            <a:ext cx="27432" cy="396000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Rechteck 10"/>
          <p:cNvSpPr/>
          <p:nvPr userDrawn="1"/>
        </p:nvSpPr>
        <p:spPr bwMode="invGray">
          <a:xfrm>
            <a:off x="9084966" y="-2001"/>
            <a:ext cx="57626" cy="396000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chteck 11"/>
          <p:cNvSpPr/>
          <p:nvPr userDrawn="1"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Rechteck 12"/>
          <p:cNvSpPr/>
          <p:nvPr userDrawn="1"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hteck 13"/>
          <p:cNvSpPr/>
          <p:nvPr userDrawn="1"/>
        </p:nvSpPr>
        <p:spPr bwMode="invGray">
          <a:xfrm>
            <a:off x="8915677" y="380"/>
            <a:ext cx="54864" cy="396000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hteck 14"/>
          <p:cNvSpPr/>
          <p:nvPr userDrawn="1"/>
        </p:nvSpPr>
        <p:spPr bwMode="invGray">
          <a:xfrm>
            <a:off x="8975423" y="-2001"/>
            <a:ext cx="27432" cy="396000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pic>
        <p:nvPicPr>
          <p:cNvPr id="16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6283" y="5976000"/>
            <a:ext cx="1851434" cy="75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7" name="Fußzeilenplatzhalter 2"/>
          <p:cNvSpPr>
            <a:spLocks noGrp="1"/>
          </p:cNvSpPr>
          <p:nvPr>
            <p:ph type="ftr" sz="quarter" idx="3"/>
          </p:nvPr>
        </p:nvSpPr>
        <p:spPr>
          <a:xfrm>
            <a:off x="4810" y="6569968"/>
            <a:ext cx="936000" cy="288032"/>
          </a:xfrm>
          <a:prstGeom prst="rect">
            <a:avLst/>
          </a:prstGeom>
        </p:spPr>
        <p:txBody>
          <a:bodyPr vert="horz" anchor="ctr"/>
          <a:lstStyle>
            <a:lvl1pPr algn="l" eaLnBrk="1" latinLnBrk="0" hangingPunct="1">
              <a:defRPr kumimoji="0" sz="80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dirty="0" smtClean="0"/>
              <a:t>www.km-bw.de</a:t>
            </a:r>
            <a:endParaRPr lang="de-DE" dirty="0"/>
          </a:p>
        </p:txBody>
      </p:sp>
      <p:sp>
        <p:nvSpPr>
          <p:cNvPr id="18" name="Datumsplatzhalter 13"/>
          <p:cNvSpPr>
            <a:spLocks noGrp="1"/>
          </p:cNvSpPr>
          <p:nvPr>
            <p:ph type="dt" sz="half" idx="2"/>
          </p:nvPr>
        </p:nvSpPr>
        <p:spPr>
          <a:xfrm>
            <a:off x="8208000" y="6540720"/>
            <a:ext cx="936000" cy="288000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80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dirty="0" smtClean="0"/>
              <a:t>24.11.2016</a:t>
            </a:r>
            <a:endParaRPr lang="de-DE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64088" y="764704"/>
            <a:ext cx="3383280" cy="792088"/>
          </a:xfrm>
        </p:spPr>
        <p:txBody>
          <a:bodyPr anchor="b">
            <a:noAutofit/>
          </a:bodyPr>
          <a:lstStyle>
            <a:lvl1pPr algn="l">
              <a:buNone/>
              <a:defRPr sz="2400" b="1"/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2"/>
          </p:nvPr>
        </p:nvSpPr>
        <p:spPr>
          <a:xfrm>
            <a:off x="5364088" y="1628801"/>
            <a:ext cx="3383280" cy="4248472"/>
          </a:xfrm>
        </p:spPr>
        <p:txBody>
          <a:bodyPr>
            <a:normAutofit/>
          </a:bodyPr>
          <a:lstStyle>
            <a:lvl1pPr marL="9144" indent="0">
              <a:buNone/>
              <a:defRPr sz="20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1"/>
          </p:nvPr>
        </p:nvSpPr>
        <p:spPr>
          <a:xfrm>
            <a:off x="467544" y="764704"/>
            <a:ext cx="4787208" cy="5112568"/>
          </a:xfrm>
        </p:spPr>
        <p:txBody>
          <a:bodyPr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200"/>
            </a:lvl4pPr>
            <a:lvl5pPr>
              <a:defRPr sz="2000"/>
            </a:lvl5pPr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 dirty="0"/>
          </a:p>
        </p:txBody>
      </p:sp>
      <p:sp>
        <p:nvSpPr>
          <p:cNvPr id="7" name="Rechteck 6"/>
          <p:cNvSpPr/>
          <p:nvPr userDrawn="1"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rgbClr val="B70017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hteck 7"/>
          <p:cNvSpPr/>
          <p:nvPr userDrawn="1"/>
        </p:nvSpPr>
        <p:spPr>
          <a:xfrm>
            <a:off x="-1409" y="380"/>
            <a:ext cx="9144001" cy="91441"/>
          </a:xfrm>
          <a:prstGeom prst="rect">
            <a:avLst/>
          </a:prstGeom>
          <a:solidFill>
            <a:schemeClr val="accent6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hteck 8"/>
          <p:cNvSpPr/>
          <p:nvPr userDrawn="1"/>
        </p:nvSpPr>
        <p:spPr bwMode="invGray">
          <a:xfrm>
            <a:off x="9044481" y="-2001"/>
            <a:ext cx="27432" cy="396000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Rechteck 13"/>
          <p:cNvSpPr/>
          <p:nvPr userDrawn="1"/>
        </p:nvSpPr>
        <p:spPr bwMode="invGray">
          <a:xfrm>
            <a:off x="9084966" y="-2001"/>
            <a:ext cx="57626" cy="396000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Rechteck 14"/>
          <p:cNvSpPr/>
          <p:nvPr userDrawn="1"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6" name="Rechteck 15"/>
          <p:cNvSpPr/>
          <p:nvPr userDrawn="1"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7" name="Rechteck 16"/>
          <p:cNvSpPr/>
          <p:nvPr userDrawn="1"/>
        </p:nvSpPr>
        <p:spPr bwMode="invGray">
          <a:xfrm>
            <a:off x="8915677" y="380"/>
            <a:ext cx="54864" cy="396000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8" name="Rechteck 17"/>
          <p:cNvSpPr/>
          <p:nvPr userDrawn="1"/>
        </p:nvSpPr>
        <p:spPr bwMode="invGray">
          <a:xfrm>
            <a:off x="8975423" y="-2001"/>
            <a:ext cx="27432" cy="396000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pic>
        <p:nvPicPr>
          <p:cNvPr id="19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6283" y="5976000"/>
            <a:ext cx="1851434" cy="75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" name="Fußzeilenplatzhalter 2"/>
          <p:cNvSpPr>
            <a:spLocks noGrp="1"/>
          </p:cNvSpPr>
          <p:nvPr>
            <p:ph type="ftr" sz="quarter" idx="3"/>
          </p:nvPr>
        </p:nvSpPr>
        <p:spPr>
          <a:xfrm>
            <a:off x="4810" y="6569968"/>
            <a:ext cx="936000" cy="288032"/>
          </a:xfrm>
          <a:prstGeom prst="rect">
            <a:avLst/>
          </a:prstGeom>
        </p:spPr>
        <p:txBody>
          <a:bodyPr vert="horz" anchor="ctr"/>
          <a:lstStyle>
            <a:lvl1pPr algn="l" eaLnBrk="1" latinLnBrk="0" hangingPunct="1">
              <a:defRPr kumimoji="0" sz="80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dirty="0" smtClean="0"/>
              <a:t>www.km-bw.de</a:t>
            </a:r>
            <a:endParaRPr lang="de-DE" dirty="0"/>
          </a:p>
        </p:txBody>
      </p:sp>
      <p:sp>
        <p:nvSpPr>
          <p:cNvPr id="22" name="Datumsplatzhalter 13"/>
          <p:cNvSpPr>
            <a:spLocks noGrp="1"/>
          </p:cNvSpPr>
          <p:nvPr>
            <p:ph type="dt" sz="half" idx="10"/>
          </p:nvPr>
        </p:nvSpPr>
        <p:spPr>
          <a:xfrm>
            <a:off x="8208000" y="6540720"/>
            <a:ext cx="936000" cy="288000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80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dirty="0" smtClean="0"/>
              <a:t>24.11.2016</a:t>
            </a:r>
            <a:endParaRPr lang="de-DE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DE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hteck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rgbClr val="B70017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hteck 29"/>
          <p:cNvSpPr/>
          <p:nvPr/>
        </p:nvSpPr>
        <p:spPr>
          <a:xfrm>
            <a:off x="-1409" y="380"/>
            <a:ext cx="9144001" cy="91441"/>
          </a:xfrm>
          <a:prstGeom prst="rect">
            <a:avLst/>
          </a:prstGeom>
          <a:solidFill>
            <a:schemeClr val="accent6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6" name="Rechteck 35"/>
          <p:cNvSpPr/>
          <p:nvPr/>
        </p:nvSpPr>
        <p:spPr bwMode="invGray">
          <a:xfrm>
            <a:off x="9044481" y="-2001"/>
            <a:ext cx="27432" cy="396000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elplatzhalter 21"/>
          <p:cNvSpPr>
            <a:spLocks noGrp="1"/>
          </p:cNvSpPr>
          <p:nvPr>
            <p:ph type="title"/>
          </p:nvPr>
        </p:nvSpPr>
        <p:spPr>
          <a:xfrm>
            <a:off x="457200" y="562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de-DE" dirty="0" smtClean="0"/>
              <a:t>Titelmasterformat durch Klicken bearbeiten</a:t>
            </a:r>
            <a:endParaRPr kumimoji="0" lang="en-US" dirty="0"/>
          </a:p>
        </p:txBody>
      </p:sp>
      <p:sp>
        <p:nvSpPr>
          <p:cNvPr id="13" name="Textplatzhalter 12"/>
          <p:cNvSpPr>
            <a:spLocks noGrp="1"/>
          </p:cNvSpPr>
          <p:nvPr>
            <p:ph type="body" idx="1"/>
          </p:nvPr>
        </p:nvSpPr>
        <p:spPr>
          <a:xfrm>
            <a:off x="457200" y="1700808"/>
            <a:ext cx="8229600" cy="403244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de-DE" dirty="0" smtClean="0"/>
              <a:t>Textmasterformat bearbeiten</a:t>
            </a:r>
          </a:p>
          <a:p>
            <a:pPr lvl="1" eaLnBrk="1" latinLnBrk="0" hangingPunct="1"/>
            <a:r>
              <a:rPr kumimoji="0" lang="de-DE" dirty="0" smtClean="0"/>
              <a:t>Zweite Ebene</a:t>
            </a:r>
          </a:p>
          <a:p>
            <a:pPr lvl="2" eaLnBrk="1" latinLnBrk="0" hangingPunct="1"/>
            <a:r>
              <a:rPr kumimoji="0" lang="de-DE" dirty="0" smtClean="0"/>
              <a:t>Dritte Ebene</a:t>
            </a:r>
          </a:p>
          <a:p>
            <a:pPr lvl="3" eaLnBrk="1" latinLnBrk="0" hangingPunct="1"/>
            <a:r>
              <a:rPr kumimoji="0" lang="de-DE" dirty="0" smtClean="0"/>
              <a:t>Vierte Ebene</a:t>
            </a:r>
          </a:p>
          <a:p>
            <a:pPr lvl="4" eaLnBrk="1" latinLnBrk="0" hangingPunct="1"/>
            <a:r>
              <a:rPr kumimoji="0" lang="de-DE" dirty="0" smtClean="0"/>
              <a:t>Fünfte Ebene</a:t>
            </a:r>
            <a:endParaRPr kumimoji="0" lang="en-US" dirty="0"/>
          </a:p>
        </p:txBody>
      </p:sp>
      <p:sp>
        <p:nvSpPr>
          <p:cNvPr id="35" name="Rechteck 34"/>
          <p:cNvSpPr/>
          <p:nvPr/>
        </p:nvSpPr>
        <p:spPr bwMode="invGray">
          <a:xfrm>
            <a:off x="9084966" y="-2001"/>
            <a:ext cx="57626" cy="396000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0" name="Rechteck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hteck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hteck 38"/>
          <p:cNvSpPr/>
          <p:nvPr/>
        </p:nvSpPr>
        <p:spPr bwMode="invGray">
          <a:xfrm>
            <a:off x="8915677" y="380"/>
            <a:ext cx="54864" cy="396000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hteck 37"/>
          <p:cNvSpPr/>
          <p:nvPr/>
        </p:nvSpPr>
        <p:spPr bwMode="invGray">
          <a:xfrm>
            <a:off x="8975423" y="-2001"/>
            <a:ext cx="27432" cy="396000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6283" y="5976000"/>
            <a:ext cx="1851434" cy="75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Fußzeilenplatzhalter 2"/>
          <p:cNvSpPr>
            <a:spLocks noGrp="1"/>
          </p:cNvSpPr>
          <p:nvPr>
            <p:ph type="ftr" sz="quarter" idx="3"/>
          </p:nvPr>
        </p:nvSpPr>
        <p:spPr>
          <a:xfrm>
            <a:off x="4810" y="6569968"/>
            <a:ext cx="936000" cy="288032"/>
          </a:xfrm>
          <a:prstGeom prst="rect">
            <a:avLst/>
          </a:prstGeom>
        </p:spPr>
        <p:txBody>
          <a:bodyPr vert="horz" anchor="ctr"/>
          <a:lstStyle>
            <a:lvl1pPr algn="l" eaLnBrk="1" latinLnBrk="0" hangingPunct="1">
              <a:defRPr kumimoji="0" sz="80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dirty="0" smtClean="0"/>
              <a:t>www.km-bw.de</a:t>
            </a:r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8" r:id="rId3"/>
    <p:sldLayoutId id="2147483679" r:id="rId4"/>
    <p:sldLayoutId id="2147483686" r:id="rId5"/>
    <p:sldLayoutId id="2147483681" r:id="rId6"/>
    <p:sldLayoutId id="2147483682" r:id="rId7"/>
  </p:sldLayoutIdLst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  <p:hf sldNum="0" hdr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1">
              <a:lumMod val="75000"/>
              <a:lumOff val="25000"/>
            </a:schemeClr>
          </a:solidFill>
          <a:latin typeface="Garamond" panose="02020404030301010803" pitchFamily="18" charset="0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tx1">
            <a:lumMod val="65000"/>
            <a:lumOff val="35000"/>
          </a:schemeClr>
        </a:buClr>
        <a:buFont typeface="Arial" pitchFamily="34" charset="0"/>
        <a:buChar char="•"/>
        <a:defRPr kumimoji="0" sz="2400" kern="1200">
          <a:solidFill>
            <a:schemeClr val="tx1">
              <a:lumMod val="65000"/>
              <a:lumOff val="3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58368" indent="-246888" algn="l" rtl="0" eaLnBrk="1" latinLnBrk="0" hangingPunct="1">
        <a:spcBef>
          <a:spcPts val="300"/>
        </a:spcBef>
        <a:buClr>
          <a:schemeClr val="tx1">
            <a:lumMod val="65000"/>
            <a:lumOff val="35000"/>
          </a:schemeClr>
        </a:buClr>
        <a:buFont typeface="Arial" pitchFamily="34" charset="0"/>
        <a:buChar char="•"/>
        <a:defRPr kumimoji="0" sz="2400" kern="1200">
          <a:solidFill>
            <a:schemeClr val="tx1">
              <a:lumMod val="65000"/>
              <a:lumOff val="3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923544" indent="-219456" algn="l" rtl="0" eaLnBrk="1" latinLnBrk="0" hangingPunct="1">
        <a:spcBef>
          <a:spcPts val="300"/>
        </a:spcBef>
        <a:buClr>
          <a:schemeClr val="tx1">
            <a:lumMod val="65000"/>
            <a:lumOff val="35000"/>
          </a:schemeClr>
        </a:buClr>
        <a:buFont typeface="Arial" pitchFamily="34" charset="0"/>
        <a:buChar char="•"/>
        <a:defRPr kumimoji="0" sz="2000" kern="1200">
          <a:solidFill>
            <a:schemeClr val="tx1">
              <a:lumMod val="65000"/>
              <a:lumOff val="3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179576" indent="-201168" algn="l" rtl="0" eaLnBrk="1" latinLnBrk="0" hangingPunct="1">
        <a:spcBef>
          <a:spcPts val="300"/>
        </a:spcBef>
        <a:buClr>
          <a:schemeClr val="tx1">
            <a:lumMod val="65000"/>
            <a:lumOff val="35000"/>
          </a:schemeClr>
        </a:buClr>
        <a:buFont typeface="Arial" pitchFamily="34" charset="0"/>
        <a:buChar char="•"/>
        <a:defRPr kumimoji="0" sz="2000" kern="1200">
          <a:solidFill>
            <a:schemeClr val="tx1">
              <a:lumMod val="65000"/>
              <a:lumOff val="3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389888" indent="-182880" algn="l" rtl="0" eaLnBrk="1" latinLnBrk="0" hangingPunct="1">
        <a:spcBef>
          <a:spcPts val="300"/>
        </a:spcBef>
        <a:buClr>
          <a:schemeClr val="tx1">
            <a:lumMod val="65000"/>
            <a:lumOff val="35000"/>
          </a:schemeClr>
        </a:buClr>
        <a:buFont typeface="Arial" pitchFamily="34" charset="0"/>
        <a:buChar char="•"/>
        <a:defRPr kumimoji="0" sz="1800" kern="1200">
          <a:solidFill>
            <a:schemeClr val="tx1">
              <a:lumMod val="65000"/>
              <a:lumOff val="3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39552" y="1988840"/>
            <a:ext cx="8333557" cy="1470025"/>
          </a:xfrm>
        </p:spPr>
        <p:txBody>
          <a:bodyPr anchor="ctr"/>
          <a:lstStyle/>
          <a:p>
            <a:pPr algn="ctr"/>
            <a:r>
              <a:rPr lang="de-DE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Zweiter Ganztagsgipfel</a:t>
            </a:r>
            <a:br>
              <a:rPr lang="de-DE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am 15. Mai 2017 in Kornwestheim</a:t>
            </a:r>
            <a:r>
              <a:rPr lang="de-DE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de-DE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2123728" y="4581128"/>
            <a:ext cx="4931619" cy="1440160"/>
          </a:xfrm>
        </p:spPr>
        <p:txBody>
          <a:bodyPr>
            <a:normAutofit/>
          </a:bodyPr>
          <a:lstStyle/>
          <a:p>
            <a:pPr algn="ctr"/>
            <a:r>
              <a:rPr lang="de-DE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Berichte</a:t>
            </a:r>
          </a:p>
          <a:p>
            <a:pPr algn="ctr"/>
            <a:r>
              <a:rPr lang="de-DE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aus den Foren </a:t>
            </a:r>
          </a:p>
          <a:p>
            <a:pPr algn="ctr"/>
            <a:endParaRPr lang="de-DE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e-DE" smtClean="0"/>
              <a:t>www.km-bw.de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275444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/>
          <p:cNvSpPr txBox="1"/>
          <p:nvPr/>
        </p:nvSpPr>
        <p:spPr>
          <a:xfrm>
            <a:off x="1858" y="332656"/>
            <a:ext cx="91421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Ergebnisse aus dem Forum </a:t>
            </a:r>
            <a:r>
              <a:rPr lang="de-DE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de-DE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a:</a:t>
            </a:r>
            <a:br>
              <a:rPr lang="de-DE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max. 5 Berichtspunkte: Rückmeldungen zur Weiterentwicklung der Ganztagsschule </a:t>
            </a:r>
            <a:endParaRPr lang="de-DE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611560" y="2492896"/>
            <a:ext cx="7993816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Bedarfsorientierung und Mitbestimmung der </a:t>
            </a:r>
            <a:r>
              <a:rPr lang="de-DE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SuS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/ Freiräume für Schüler der Sek 1 und Profilbildung</a:t>
            </a:r>
            <a:b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de-DE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Außerschulische Lernorte zulassen (Gruppen, Einzelschüler)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de-DE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Budgetierung mit flexiblem Betreuungsschlüssel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de-DE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de-DE" sz="16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Aufgabenfeld der Koordinierungsstelle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de-DE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Pädagogisches Konzept in der Betreuung/offener Ganztag?</a:t>
            </a:r>
            <a:r>
              <a:rPr lang="de-DE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e-DE" sz="22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de-DE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395536" y="1052736"/>
            <a:ext cx="871110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Forum </a:t>
            </a:r>
            <a:r>
              <a:rPr lang="de-DE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de-DE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br>
              <a:rPr lang="de-DE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400" i="1" dirty="0" smtClean="0">
                <a:solidFill>
                  <a:srgbClr val="000000">
                    <a:lumMod val="75000"/>
                    <a:lumOff val="2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Sekundarstufe I: </a:t>
            </a:r>
            <a:br>
              <a:rPr lang="de-DE" sz="2400" i="1" dirty="0" smtClean="0">
                <a:solidFill>
                  <a:srgbClr val="000000">
                    <a:lumMod val="75000"/>
                    <a:lumOff val="2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2400" i="1" dirty="0" smtClean="0">
                <a:solidFill>
                  <a:srgbClr val="000000">
                    <a:lumMod val="75000"/>
                    <a:lumOff val="2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Profilbildung mit außerschulischen Partnern</a:t>
            </a:r>
            <a:endParaRPr lang="de-DE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Fußzeilenplatzhalter 3"/>
          <p:cNvSpPr>
            <a:spLocks noGrp="1"/>
          </p:cNvSpPr>
          <p:nvPr>
            <p:ph type="ftr" sz="quarter" idx="4294967295"/>
          </p:nvPr>
        </p:nvSpPr>
        <p:spPr>
          <a:xfrm>
            <a:off x="0" y="6524965"/>
            <a:ext cx="1182814" cy="288032"/>
          </a:xfrm>
          <a:prstGeom prst="rect">
            <a:avLst/>
          </a:prstGeom>
        </p:spPr>
        <p:txBody>
          <a:bodyPr/>
          <a:lstStyle/>
          <a:p>
            <a:r>
              <a:rPr lang="de-DE" sz="900" dirty="0" smtClean="0">
                <a:latin typeface="Arial" charset="0"/>
                <a:ea typeface="Arial" charset="0"/>
                <a:cs typeface="Arial" charset="0"/>
              </a:rPr>
              <a:t>www.km-bw.de</a:t>
            </a:r>
            <a:endParaRPr lang="de-DE" sz="9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9" name="Datumsplatzhalter 2"/>
          <p:cNvSpPr txBox="1">
            <a:spLocks/>
          </p:cNvSpPr>
          <p:nvPr/>
        </p:nvSpPr>
        <p:spPr>
          <a:xfrm>
            <a:off x="8208000" y="6540720"/>
            <a:ext cx="936000" cy="288000"/>
          </a:xfrm>
          <a:prstGeom prst="rect">
            <a:avLst/>
          </a:prstGeom>
        </p:spPr>
        <p:txBody>
          <a:bodyPr vert="horz"/>
          <a:lstStyle>
            <a:defPPr>
              <a:defRPr lang="de-DE"/>
            </a:defPPr>
            <a:lvl1pPr marL="0" algn="r" defTabSz="914400" rtl="0" eaLnBrk="1" latinLnBrk="0" hangingPunct="1">
              <a:defRPr kumimoji="0" sz="800" kern="120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900" dirty="0" smtClean="0">
                <a:latin typeface="Arial" charset="0"/>
                <a:ea typeface="Arial" charset="0"/>
                <a:cs typeface="Arial" charset="0"/>
              </a:rPr>
              <a:t>15.05.2017</a:t>
            </a:r>
            <a:endParaRPr lang="de-DE" sz="900" dirty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21902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/>
          <p:cNvSpPr txBox="1"/>
          <p:nvPr/>
        </p:nvSpPr>
        <p:spPr>
          <a:xfrm>
            <a:off x="1858" y="332656"/>
            <a:ext cx="91421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Ergebnisse aus dem Forum 5</a:t>
            </a:r>
            <a:r>
              <a:rPr lang="de-DE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de-DE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br>
              <a:rPr lang="de-DE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max. 5 Berichtspunkte: Rückmeldungen zur Weiterentwicklung der Ganztagsschule </a:t>
            </a:r>
            <a:endParaRPr lang="de-DE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611560" y="2492896"/>
            <a:ext cx="7993816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endParaRPr lang="de-DE" sz="1600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de-DE" sz="16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Klärung: Wie ist die Koordinierungsstelle zu verstehen?</a:t>
            </a:r>
            <a:br>
              <a:rPr lang="de-DE" sz="1600" u="sng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16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Zuständigkeit, Finanzierung, Umfang, Aufgaben, …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de-DE" sz="1600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Es braucht auch innerhalb der Schule Ressourcen bzw. Stellenanteile für die Koordinierung.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de-DE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Wunsch: Der außerschulische Partner wird als päd. Partner auf Augenhöhe anerkannt.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de-DE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Budgetierung: Wunsch nach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Z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usammenlegung der Fördertöpfe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de-DE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Wunsch: Verwaltungs- und Organisationskosten sind im Budget enthalten</a:t>
            </a:r>
            <a:endParaRPr lang="de-DE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395536" y="1052736"/>
            <a:ext cx="871110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Forum 5</a:t>
            </a:r>
            <a:r>
              <a:rPr lang="de-DE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de-DE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e-DE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400" i="1" dirty="0" smtClean="0">
                <a:solidFill>
                  <a:srgbClr val="000000">
                    <a:lumMod val="75000"/>
                    <a:lumOff val="2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Sekundarstufe I: </a:t>
            </a:r>
            <a:br>
              <a:rPr lang="de-DE" sz="2400" i="1" dirty="0" smtClean="0">
                <a:solidFill>
                  <a:srgbClr val="000000">
                    <a:lumMod val="75000"/>
                    <a:lumOff val="2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2400" i="1" dirty="0" smtClean="0">
                <a:solidFill>
                  <a:srgbClr val="000000">
                    <a:lumMod val="75000"/>
                    <a:lumOff val="2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Profilbildung mit außerschulischen Partnern</a:t>
            </a:r>
            <a:endParaRPr lang="de-DE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Fußzeilenplatzhalter 3"/>
          <p:cNvSpPr>
            <a:spLocks noGrp="1"/>
          </p:cNvSpPr>
          <p:nvPr>
            <p:ph type="ftr" sz="quarter" idx="4294967295"/>
          </p:nvPr>
        </p:nvSpPr>
        <p:spPr>
          <a:xfrm>
            <a:off x="0" y="6524965"/>
            <a:ext cx="1182814" cy="288032"/>
          </a:xfrm>
          <a:prstGeom prst="rect">
            <a:avLst/>
          </a:prstGeom>
        </p:spPr>
        <p:txBody>
          <a:bodyPr/>
          <a:lstStyle/>
          <a:p>
            <a:r>
              <a:rPr lang="de-DE" sz="900" dirty="0" smtClean="0">
                <a:latin typeface="Arial" charset="0"/>
                <a:ea typeface="Arial" charset="0"/>
                <a:cs typeface="Arial" charset="0"/>
              </a:rPr>
              <a:t>www.km-bw.de</a:t>
            </a:r>
            <a:endParaRPr lang="de-DE" sz="9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9" name="Datumsplatzhalter 2"/>
          <p:cNvSpPr txBox="1">
            <a:spLocks/>
          </p:cNvSpPr>
          <p:nvPr/>
        </p:nvSpPr>
        <p:spPr>
          <a:xfrm>
            <a:off x="8208000" y="6540720"/>
            <a:ext cx="936000" cy="288000"/>
          </a:xfrm>
          <a:prstGeom prst="rect">
            <a:avLst/>
          </a:prstGeom>
        </p:spPr>
        <p:txBody>
          <a:bodyPr vert="horz"/>
          <a:lstStyle>
            <a:defPPr>
              <a:defRPr lang="de-DE"/>
            </a:defPPr>
            <a:lvl1pPr marL="0" algn="r" defTabSz="914400" rtl="0" eaLnBrk="1" latinLnBrk="0" hangingPunct="1">
              <a:defRPr kumimoji="0" sz="800" kern="120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900" dirty="0" smtClean="0">
                <a:latin typeface="Arial" charset="0"/>
                <a:ea typeface="Arial" charset="0"/>
                <a:cs typeface="Arial" charset="0"/>
              </a:rPr>
              <a:t>15.05.2017</a:t>
            </a:r>
            <a:endParaRPr lang="de-DE" sz="900" dirty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55838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/>
          <p:cNvSpPr txBox="1"/>
          <p:nvPr/>
        </p:nvSpPr>
        <p:spPr>
          <a:xfrm>
            <a:off x="1858" y="332656"/>
            <a:ext cx="91421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Ergebnisse aus dem Forum </a:t>
            </a:r>
            <a:r>
              <a:rPr lang="de-DE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de-DE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a:</a:t>
            </a:r>
            <a:br>
              <a:rPr lang="de-DE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max. 5 Berichtspunkte: Rückmeldungen zur Weiterentwicklung der Ganztagsschule </a:t>
            </a:r>
            <a:endParaRPr lang="de-DE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611560" y="2276872"/>
            <a:ext cx="7993816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endParaRPr lang="de-DE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Definition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und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Rahmenbedingungen von Schulen mit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rhythmisiertem Ganztag und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Schulen mit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Betreuung für alle Beteiligten transparent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machen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de-DE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Mehrwert des Ganztages gelingt durch Verzahnung des Unterrichts mit der </a:t>
            </a:r>
            <a:r>
              <a:rPr lang="de-DE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indiv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. Lernzeit und zusätzlichen Modulen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Für die Ermittlung altersangemessener Angebote ist die Einbeziehung von Schülern und außerschulischer Partner notwendig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de-DE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Notwendige finanzielle Rahmenbedingungen für die Angebote sind bereitzustellen (</a:t>
            </a:r>
            <a:r>
              <a:rPr lang="de-DE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Monetarisierung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, vgl. GS)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de-DE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Spielräume für Rhythmisierung müssen in Passung zu Profilwahlen gesehen werden.</a:t>
            </a:r>
            <a:b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de-DE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0" y="1131840"/>
            <a:ext cx="8999141" cy="11541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Forum 6a</a:t>
            </a:r>
            <a:br>
              <a:rPr lang="de-DE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400" i="1" dirty="0" smtClean="0">
                <a:solidFill>
                  <a:srgbClr val="000000">
                    <a:lumMod val="75000"/>
                    <a:lumOff val="2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Sekundarstufe I: </a:t>
            </a:r>
            <a:br>
              <a:rPr lang="de-DE" sz="2400" i="1" dirty="0" smtClean="0">
                <a:solidFill>
                  <a:srgbClr val="000000">
                    <a:lumMod val="75000"/>
                    <a:lumOff val="2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2100" i="1" dirty="0" smtClean="0">
                <a:solidFill>
                  <a:srgbClr val="000000">
                    <a:lumMod val="75000"/>
                    <a:lumOff val="2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Altersangemessene Angebote und Spielräume für die Rhythmisierung</a:t>
            </a:r>
            <a:endParaRPr lang="de-DE" sz="2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Fußzeilenplatzhalter 3"/>
          <p:cNvSpPr>
            <a:spLocks noGrp="1"/>
          </p:cNvSpPr>
          <p:nvPr>
            <p:ph type="ftr" sz="quarter" idx="4294967295"/>
          </p:nvPr>
        </p:nvSpPr>
        <p:spPr>
          <a:xfrm>
            <a:off x="0" y="6524965"/>
            <a:ext cx="1182814" cy="288032"/>
          </a:xfrm>
          <a:prstGeom prst="rect">
            <a:avLst/>
          </a:prstGeom>
        </p:spPr>
        <p:txBody>
          <a:bodyPr/>
          <a:lstStyle/>
          <a:p>
            <a:r>
              <a:rPr lang="de-DE" sz="900" dirty="0" smtClean="0">
                <a:latin typeface="Arial" charset="0"/>
                <a:ea typeface="Arial" charset="0"/>
                <a:cs typeface="Arial" charset="0"/>
              </a:rPr>
              <a:t>www.km-bw.de</a:t>
            </a:r>
            <a:endParaRPr lang="de-DE" sz="9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9" name="Datumsplatzhalter 2"/>
          <p:cNvSpPr txBox="1">
            <a:spLocks/>
          </p:cNvSpPr>
          <p:nvPr/>
        </p:nvSpPr>
        <p:spPr>
          <a:xfrm>
            <a:off x="8208000" y="6540720"/>
            <a:ext cx="936000" cy="288000"/>
          </a:xfrm>
          <a:prstGeom prst="rect">
            <a:avLst/>
          </a:prstGeom>
        </p:spPr>
        <p:txBody>
          <a:bodyPr vert="horz"/>
          <a:lstStyle>
            <a:defPPr>
              <a:defRPr lang="de-DE"/>
            </a:defPPr>
            <a:lvl1pPr marL="0" algn="r" defTabSz="914400" rtl="0" eaLnBrk="1" latinLnBrk="0" hangingPunct="1">
              <a:defRPr kumimoji="0" sz="800" kern="120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900" dirty="0" smtClean="0">
                <a:latin typeface="Arial" charset="0"/>
                <a:ea typeface="Arial" charset="0"/>
                <a:cs typeface="Arial" charset="0"/>
              </a:rPr>
              <a:t>15.05.2017</a:t>
            </a:r>
            <a:endParaRPr lang="de-DE" sz="900" dirty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73104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/>
          <p:cNvSpPr txBox="1"/>
          <p:nvPr/>
        </p:nvSpPr>
        <p:spPr>
          <a:xfrm>
            <a:off x="1858" y="332656"/>
            <a:ext cx="91421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Ergebnisse aus dem Forum 6</a:t>
            </a:r>
            <a:r>
              <a:rPr lang="de-DE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de-DE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br>
              <a:rPr lang="de-DE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max. 5 Berichtspunkte: Rückmeldungen zur Weiterentwicklung der Ganztagsschule </a:t>
            </a:r>
            <a:endParaRPr lang="de-DE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359952" y="2063694"/>
            <a:ext cx="8784047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endParaRPr lang="de-DE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Chance:  Koordinationsstelle bei der Kommune ermöglicht Verhandlungen auf Augenhöhe für alle Partner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de-DE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Achtungspunkt: Ungleichgewicht zwischen Elternwille nach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Flexibilität einerseits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und dem Wunsch der Schulen, Kommunen, außerschulischen Partnern, Ehrenamtlichen, …. Nach Verlässlichkeit, Nachhaltigkeit und Planbarkeit andererseits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de-DE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Kein Nebeneinander sondern ein Miteinander aller am Schulleben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Beteiligten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– keine Parallelstrukturen (z.B. Einrichtung verbindlicher Kooperationszeiten zw. </a:t>
            </a:r>
            <a:r>
              <a:rPr lang="de-DE" sz="1600" dirty="0" err="1">
                <a:latin typeface="Arial" panose="020B0604020202020204" pitchFamily="34" charset="0"/>
                <a:cs typeface="Arial" panose="020B0604020202020204" pitchFamily="34" charset="0"/>
              </a:rPr>
              <a:t>Lehrer_innen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 und außerschul.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Partnern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de-DE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de-DE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Lehrkräfte müssen frühzeitig auf die Arbeit in einem GTS-Betrieb vorbereitet werden (Lehrerarbeitszeitverordnung, Umrechnung Deputate)</a:t>
            </a:r>
            <a:endParaRPr lang="de-DE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73357" y="909532"/>
            <a:ext cx="8999141" cy="11541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Forum 6b</a:t>
            </a:r>
            <a:br>
              <a:rPr lang="de-DE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400" i="1" dirty="0" smtClean="0">
                <a:solidFill>
                  <a:srgbClr val="000000">
                    <a:lumMod val="75000"/>
                    <a:lumOff val="2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Sekundarstufe I: </a:t>
            </a:r>
            <a:br>
              <a:rPr lang="de-DE" sz="2400" i="1" dirty="0" smtClean="0">
                <a:solidFill>
                  <a:srgbClr val="000000">
                    <a:lumMod val="75000"/>
                    <a:lumOff val="2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2100" i="1" dirty="0" smtClean="0">
                <a:solidFill>
                  <a:srgbClr val="000000">
                    <a:lumMod val="75000"/>
                    <a:lumOff val="2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Altersangemessene Angebote und Spielräume für die Rhythmisierung</a:t>
            </a:r>
            <a:endParaRPr lang="de-DE" sz="2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Fußzeilenplatzhalter 3"/>
          <p:cNvSpPr>
            <a:spLocks noGrp="1"/>
          </p:cNvSpPr>
          <p:nvPr>
            <p:ph type="ftr" sz="quarter" idx="4294967295"/>
          </p:nvPr>
        </p:nvSpPr>
        <p:spPr>
          <a:xfrm>
            <a:off x="0" y="6524965"/>
            <a:ext cx="1182814" cy="288032"/>
          </a:xfrm>
          <a:prstGeom prst="rect">
            <a:avLst/>
          </a:prstGeom>
        </p:spPr>
        <p:txBody>
          <a:bodyPr/>
          <a:lstStyle/>
          <a:p>
            <a:r>
              <a:rPr lang="de-DE" sz="900" dirty="0" smtClean="0">
                <a:latin typeface="Arial" charset="0"/>
                <a:ea typeface="Arial" charset="0"/>
                <a:cs typeface="Arial" charset="0"/>
              </a:rPr>
              <a:t>www.km-bw.de</a:t>
            </a:r>
            <a:endParaRPr lang="de-DE" sz="9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9" name="Datumsplatzhalter 2"/>
          <p:cNvSpPr txBox="1">
            <a:spLocks/>
          </p:cNvSpPr>
          <p:nvPr/>
        </p:nvSpPr>
        <p:spPr>
          <a:xfrm>
            <a:off x="8208000" y="6540720"/>
            <a:ext cx="936000" cy="288000"/>
          </a:xfrm>
          <a:prstGeom prst="rect">
            <a:avLst/>
          </a:prstGeom>
        </p:spPr>
        <p:txBody>
          <a:bodyPr vert="horz"/>
          <a:lstStyle>
            <a:defPPr>
              <a:defRPr lang="de-DE"/>
            </a:defPPr>
            <a:lvl1pPr marL="0" algn="r" defTabSz="914400" rtl="0" eaLnBrk="1" latinLnBrk="0" hangingPunct="1">
              <a:defRPr kumimoji="0" sz="800" kern="120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900" dirty="0" smtClean="0">
                <a:latin typeface="Arial" charset="0"/>
                <a:ea typeface="Arial" charset="0"/>
                <a:cs typeface="Arial" charset="0"/>
              </a:rPr>
              <a:t>15.05.2017</a:t>
            </a:r>
            <a:endParaRPr lang="de-DE" sz="900" dirty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7827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/>
          <p:cNvSpPr txBox="1"/>
          <p:nvPr/>
        </p:nvSpPr>
        <p:spPr>
          <a:xfrm>
            <a:off x="1858" y="332656"/>
            <a:ext cx="91421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Ergebnisse aus dem Forum 7a:</a:t>
            </a:r>
            <a:br>
              <a:rPr lang="de-DE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max. 5 Berichtspunkte: Rückmeldungen zur Weiterentwicklung der Ganztagsschule </a:t>
            </a:r>
            <a:endParaRPr lang="de-DE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576020" y="2031427"/>
            <a:ext cx="7993816" cy="338554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endParaRPr lang="de-DE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Koordinierungsstelle – auch für das Mittagsband</a:t>
            </a:r>
            <a:b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de-DE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de-DE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ODER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6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Koordinierung direkt an den Schulen mit Ressourcen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de-DE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de-DE" sz="16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Prinzip der gemeinsamen Verantwortung – </a:t>
            </a:r>
            <a:br>
              <a:rPr lang="de-DE" sz="1600" u="sng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16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Betreuung im Mittagsband? Klärungsbedarf pädagogische Angebote durch Lehrkräfte oder Betreuungspersonal?</a:t>
            </a:r>
            <a:r>
              <a:rPr lang="de-DE" sz="1600" u="sng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e-DE" sz="1600" u="sng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de-DE" sz="1600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de-DE" sz="16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Aufhebung der Schulpflicht GMS im Mittagsband ab Klasse 7/8 ermöglichen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de-DE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Mischformen – zu große finanzielle und organisatorische Unklarheiten</a:t>
            </a:r>
            <a:r>
              <a:rPr lang="de-DE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e-DE" sz="22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de-DE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107504" y="1052736"/>
            <a:ext cx="899914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Forum </a:t>
            </a:r>
            <a:r>
              <a:rPr lang="de-DE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r>
              <a:rPr lang="de-DE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br>
              <a:rPr lang="de-DE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400" i="1" dirty="0" smtClean="0">
                <a:solidFill>
                  <a:srgbClr val="000000">
                    <a:lumMod val="75000"/>
                    <a:lumOff val="2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Gestaltung des Mittagsbandes</a:t>
            </a:r>
            <a:endParaRPr lang="de-DE" sz="2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Fußzeilenplatzhalter 3"/>
          <p:cNvSpPr>
            <a:spLocks noGrp="1"/>
          </p:cNvSpPr>
          <p:nvPr>
            <p:ph type="ftr" sz="quarter" idx="4294967295"/>
          </p:nvPr>
        </p:nvSpPr>
        <p:spPr>
          <a:xfrm>
            <a:off x="0" y="6524965"/>
            <a:ext cx="1182814" cy="288032"/>
          </a:xfrm>
          <a:prstGeom prst="rect">
            <a:avLst/>
          </a:prstGeom>
        </p:spPr>
        <p:txBody>
          <a:bodyPr/>
          <a:lstStyle/>
          <a:p>
            <a:r>
              <a:rPr lang="de-DE" sz="900" dirty="0" smtClean="0">
                <a:latin typeface="Arial" charset="0"/>
                <a:ea typeface="Arial" charset="0"/>
                <a:cs typeface="Arial" charset="0"/>
              </a:rPr>
              <a:t>www.km-bw.de</a:t>
            </a:r>
            <a:endParaRPr lang="de-DE" sz="9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9" name="Datumsplatzhalter 2"/>
          <p:cNvSpPr txBox="1">
            <a:spLocks/>
          </p:cNvSpPr>
          <p:nvPr/>
        </p:nvSpPr>
        <p:spPr>
          <a:xfrm>
            <a:off x="8208000" y="6540720"/>
            <a:ext cx="936000" cy="288000"/>
          </a:xfrm>
          <a:prstGeom prst="rect">
            <a:avLst/>
          </a:prstGeom>
        </p:spPr>
        <p:txBody>
          <a:bodyPr vert="horz"/>
          <a:lstStyle>
            <a:defPPr>
              <a:defRPr lang="de-DE"/>
            </a:defPPr>
            <a:lvl1pPr marL="0" algn="r" defTabSz="914400" rtl="0" eaLnBrk="1" latinLnBrk="0" hangingPunct="1">
              <a:defRPr kumimoji="0" sz="800" kern="120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900" dirty="0" smtClean="0">
                <a:latin typeface="Arial" charset="0"/>
                <a:ea typeface="Arial" charset="0"/>
                <a:cs typeface="Arial" charset="0"/>
              </a:rPr>
              <a:t>15.05.2017</a:t>
            </a:r>
            <a:endParaRPr lang="de-DE" sz="900" dirty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46316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/>
          <p:cNvSpPr txBox="1"/>
          <p:nvPr/>
        </p:nvSpPr>
        <p:spPr>
          <a:xfrm>
            <a:off x="1858" y="332656"/>
            <a:ext cx="91421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Ergebnisse aus dem Forum 7</a:t>
            </a:r>
            <a:r>
              <a:rPr lang="de-DE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de-DE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br>
              <a:rPr lang="de-DE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max. 5 Berichtspunkte: Rückmeldungen zur Weiterentwicklung der Ganztagsschule </a:t>
            </a:r>
            <a:endParaRPr lang="de-DE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610166" y="2134734"/>
            <a:ext cx="7993816" cy="33855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endParaRPr lang="de-DE" sz="1600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de-DE" sz="16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Mittagsband als eine Einheit, orientiert am pädagogischen Konzept und den Gegebenheiten der einzelnen Schulen vor Ort und in deren pädagogischer Verantwortung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de-DE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Anpassung des standardisierten Betreuungsschlüssels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de-DE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de-DE" sz="16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Schulische Koordinierungsstelle für den Ganztagesbetrieb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de-DE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de-DE" sz="16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Regelung für </a:t>
            </a:r>
            <a:r>
              <a:rPr lang="de-DE" sz="1600" u="sng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GMSen</a:t>
            </a:r>
            <a:r>
              <a:rPr lang="de-DE" sz="16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 muss gefunden werden (Anwesenheitspflicht?)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de-DE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Problematik der Personalgewinnung</a:t>
            </a:r>
            <a:r>
              <a:rPr lang="de-DE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e-DE" sz="22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de-DE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107504" y="1052736"/>
            <a:ext cx="899914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Forum 7</a:t>
            </a:r>
            <a:r>
              <a:rPr lang="de-DE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de-DE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e-DE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400" i="1" dirty="0" smtClean="0">
                <a:solidFill>
                  <a:srgbClr val="000000">
                    <a:lumMod val="75000"/>
                    <a:lumOff val="2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Gestaltung des Mittagsbandes</a:t>
            </a:r>
            <a:endParaRPr lang="de-DE" sz="2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Fußzeilenplatzhalter 3"/>
          <p:cNvSpPr>
            <a:spLocks noGrp="1"/>
          </p:cNvSpPr>
          <p:nvPr>
            <p:ph type="ftr" sz="quarter" idx="4294967295"/>
          </p:nvPr>
        </p:nvSpPr>
        <p:spPr>
          <a:xfrm>
            <a:off x="0" y="6524965"/>
            <a:ext cx="1182814" cy="288032"/>
          </a:xfrm>
          <a:prstGeom prst="rect">
            <a:avLst/>
          </a:prstGeom>
        </p:spPr>
        <p:txBody>
          <a:bodyPr/>
          <a:lstStyle/>
          <a:p>
            <a:r>
              <a:rPr lang="de-DE" sz="900" dirty="0" smtClean="0">
                <a:latin typeface="Arial" charset="0"/>
                <a:ea typeface="Arial" charset="0"/>
                <a:cs typeface="Arial" charset="0"/>
              </a:rPr>
              <a:t>www.km-bw.de</a:t>
            </a:r>
            <a:endParaRPr lang="de-DE" sz="9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9" name="Datumsplatzhalter 2"/>
          <p:cNvSpPr txBox="1">
            <a:spLocks/>
          </p:cNvSpPr>
          <p:nvPr/>
        </p:nvSpPr>
        <p:spPr>
          <a:xfrm>
            <a:off x="8208000" y="6540720"/>
            <a:ext cx="936000" cy="288000"/>
          </a:xfrm>
          <a:prstGeom prst="rect">
            <a:avLst/>
          </a:prstGeom>
        </p:spPr>
        <p:txBody>
          <a:bodyPr vert="horz"/>
          <a:lstStyle>
            <a:defPPr>
              <a:defRPr lang="de-DE"/>
            </a:defPPr>
            <a:lvl1pPr marL="0" algn="r" defTabSz="914400" rtl="0" eaLnBrk="1" latinLnBrk="0" hangingPunct="1">
              <a:defRPr kumimoji="0" sz="800" kern="120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900" dirty="0" smtClean="0">
                <a:latin typeface="Arial" charset="0"/>
                <a:ea typeface="Arial" charset="0"/>
                <a:cs typeface="Arial" charset="0"/>
              </a:rPr>
              <a:t>15.05.2017</a:t>
            </a:r>
            <a:endParaRPr lang="de-DE" sz="900" dirty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5806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39552" y="1988840"/>
            <a:ext cx="8333557" cy="1470025"/>
          </a:xfrm>
        </p:spPr>
        <p:txBody>
          <a:bodyPr anchor="ctr"/>
          <a:lstStyle/>
          <a:p>
            <a:pPr algn="ctr"/>
            <a:r>
              <a:rPr lang="de-DE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Zweiter Ganztagsgipfel</a:t>
            </a:r>
            <a:br>
              <a:rPr lang="de-DE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am 15. Mai 2017 in Kornwestheim</a:t>
            </a:r>
            <a:r>
              <a:rPr lang="de-DE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de-DE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87624" y="4581128"/>
            <a:ext cx="6768752" cy="1440160"/>
          </a:xfrm>
        </p:spPr>
        <p:txBody>
          <a:bodyPr>
            <a:normAutofit/>
          </a:bodyPr>
          <a:lstStyle/>
          <a:p>
            <a:pPr marL="109538" algn="ctr"/>
            <a:r>
              <a:rPr lang="de-DE" altLang="de-D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mit </a:t>
            </a:r>
          </a:p>
          <a:p>
            <a:pPr marL="109538" algn="ctr"/>
            <a:r>
              <a:rPr lang="de-DE" altLang="de-D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Kultusministerin Dr. Susanne Eisenmann</a:t>
            </a:r>
          </a:p>
          <a:p>
            <a:pPr algn="ctr"/>
            <a:endParaRPr lang="de-DE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e-DE" smtClean="0"/>
              <a:t>www.km-bw.de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908317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395536" y="1700808"/>
            <a:ext cx="8229600" cy="3240360"/>
          </a:xfrm>
        </p:spPr>
        <p:txBody>
          <a:bodyPr/>
          <a:lstStyle/>
          <a:p>
            <a:pPr marL="109728" indent="0" algn="ctr">
              <a:buNone/>
            </a:pPr>
            <a:r>
              <a:rPr lang="de-DE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15. Mai 2017</a:t>
            </a:r>
            <a:endParaRPr lang="de-DE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09728" indent="0" algn="ctr">
              <a:buNone/>
            </a:pPr>
            <a:r>
              <a:rPr lang="de-DE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Kornwestheim</a:t>
            </a:r>
          </a:p>
          <a:p>
            <a:pPr marL="109728" indent="0" algn="ctr">
              <a:buNone/>
            </a:pPr>
            <a:endParaRPr lang="de-DE" dirty="0" smtClean="0"/>
          </a:p>
          <a:p>
            <a:pPr marL="109728" indent="0" algn="ctr">
              <a:buNone/>
            </a:pPr>
            <a:endParaRPr lang="de-DE" dirty="0" smtClean="0"/>
          </a:p>
          <a:p>
            <a:pPr marL="109728" indent="0" algn="ctr">
              <a:lnSpc>
                <a:spcPts val="3700"/>
              </a:lnSpc>
              <a:buNone/>
            </a:pPr>
            <a:endParaRPr lang="de-DE" dirty="0"/>
          </a:p>
          <a:p>
            <a:pPr marL="109728" indent="0" algn="ctr">
              <a:lnSpc>
                <a:spcPts val="3700"/>
              </a:lnSpc>
              <a:buNone/>
            </a:pPr>
            <a:r>
              <a:rPr lang="de-DE" sz="32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Wir danken Ihnen für die Mitwirkung </a:t>
            </a:r>
          </a:p>
          <a:p>
            <a:pPr marL="109728" indent="0" algn="ctr">
              <a:lnSpc>
                <a:spcPts val="3700"/>
              </a:lnSpc>
              <a:buNone/>
            </a:pPr>
            <a:r>
              <a:rPr lang="de-DE" sz="32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und wünschen Ihnen einen guten Heimweg!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e-DE" smtClean="0"/>
              <a:t>www.km-bw.de</a:t>
            </a:r>
            <a:endParaRPr lang="de-DE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de-DE" smtClean="0"/>
              <a:t>24.11.2016</a:t>
            </a:r>
            <a:endParaRPr lang="de-DE" dirty="0"/>
          </a:p>
        </p:txBody>
      </p:sp>
      <p:sp>
        <p:nvSpPr>
          <p:cNvPr id="6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Zweiter Ganztagsgipfel </a:t>
            </a:r>
            <a:endParaRPr lang="de-DE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45064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/>
          <p:cNvSpPr txBox="1"/>
          <p:nvPr/>
        </p:nvSpPr>
        <p:spPr>
          <a:xfrm>
            <a:off x="1858" y="332656"/>
            <a:ext cx="91421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Ergebnisse aus dem Forum 1a:</a:t>
            </a:r>
            <a:br>
              <a:rPr lang="de-DE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max. 5 Berichtspunkte: Rückmeldungen zur Weiterentwicklung der Ganztagsschule </a:t>
            </a:r>
            <a:endParaRPr lang="de-DE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565539" y="2204864"/>
            <a:ext cx="7993816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Begrifflichkeiten eindeutig klären, definieren und abgrenzen (z.B. </a:t>
            </a:r>
            <a:r>
              <a:rPr lang="de-DE" sz="1600" dirty="0" err="1">
                <a:latin typeface="Arial" panose="020B0604020202020204" pitchFamily="34" charset="0"/>
                <a:cs typeface="Arial" panose="020B0604020202020204" pitchFamily="34" charset="0"/>
              </a:rPr>
              <a:t>Wahlform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, Betreuung, Hort, Verlässliche Grundschule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endParaRPr lang="de-DE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Parallele Strukturen (GTS/</a:t>
            </a:r>
            <a:r>
              <a:rPr lang="de-DE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Halbtag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+ Betreuung) an einer Schule können Probleme bringen (Klassenbildung, Organisationserlass).</a:t>
            </a:r>
            <a:b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de-DE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Eltern begrüßen Wahlmöglichkeiten – Schulen befürworten klare Trennungen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de-DE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Eine 2-jährige Bindung ermöglicht den Kooperationspartnern für Qualität, Kontinuität und Verlässlichkeit zu sorgen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de-DE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Ein adäquates Betreuungsangebot benötigt entsprechende finanzielle Ausstattung (z.B. für Räume, Fachpersonal)</a:t>
            </a:r>
            <a:b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de-DE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395536" y="1052736"/>
            <a:ext cx="871110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Forum 1a</a:t>
            </a:r>
            <a:br>
              <a:rPr lang="de-DE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400" i="1" dirty="0">
                <a:solidFill>
                  <a:srgbClr val="000000">
                    <a:lumMod val="75000"/>
                    <a:lumOff val="2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Primarstufe: </a:t>
            </a:r>
            <a:r>
              <a:rPr lang="de-DE" sz="2400" i="1" dirty="0" smtClean="0">
                <a:solidFill>
                  <a:srgbClr val="000000">
                    <a:lumMod val="75000"/>
                    <a:lumOff val="2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Gestaltung </a:t>
            </a:r>
            <a:r>
              <a:rPr lang="de-DE" sz="2400" i="1" dirty="0">
                <a:solidFill>
                  <a:srgbClr val="000000">
                    <a:lumMod val="75000"/>
                    <a:lumOff val="2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von Ganztagsschule und Betreuung</a:t>
            </a:r>
            <a:r>
              <a:rPr lang="de-DE" sz="2400" dirty="0">
                <a:solidFill>
                  <a:srgbClr val="000000">
                    <a:lumMod val="75000"/>
                    <a:lumOff val="2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de-DE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Fußzeilenplatzhalter 3"/>
          <p:cNvSpPr>
            <a:spLocks noGrp="1"/>
          </p:cNvSpPr>
          <p:nvPr>
            <p:ph type="ftr" sz="quarter" idx="4294967295"/>
          </p:nvPr>
        </p:nvSpPr>
        <p:spPr>
          <a:xfrm>
            <a:off x="0" y="6524965"/>
            <a:ext cx="1182814" cy="288032"/>
          </a:xfrm>
          <a:prstGeom prst="rect">
            <a:avLst/>
          </a:prstGeom>
        </p:spPr>
        <p:txBody>
          <a:bodyPr/>
          <a:lstStyle/>
          <a:p>
            <a:r>
              <a:rPr lang="de-DE" sz="900" dirty="0" smtClean="0">
                <a:latin typeface="Arial" charset="0"/>
                <a:ea typeface="Arial" charset="0"/>
                <a:cs typeface="Arial" charset="0"/>
              </a:rPr>
              <a:t>www.km-bw.de</a:t>
            </a:r>
            <a:endParaRPr lang="de-DE" sz="9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9" name="Datumsplatzhalter 2"/>
          <p:cNvSpPr txBox="1">
            <a:spLocks/>
          </p:cNvSpPr>
          <p:nvPr/>
        </p:nvSpPr>
        <p:spPr>
          <a:xfrm>
            <a:off x="8208000" y="6540720"/>
            <a:ext cx="936000" cy="288000"/>
          </a:xfrm>
          <a:prstGeom prst="rect">
            <a:avLst/>
          </a:prstGeom>
        </p:spPr>
        <p:txBody>
          <a:bodyPr vert="horz"/>
          <a:lstStyle>
            <a:defPPr>
              <a:defRPr lang="de-DE"/>
            </a:defPPr>
            <a:lvl1pPr marL="0" algn="r" defTabSz="914400" rtl="0" eaLnBrk="1" latinLnBrk="0" hangingPunct="1">
              <a:defRPr kumimoji="0" sz="800" kern="120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900" dirty="0" smtClean="0">
                <a:latin typeface="Arial" charset="0"/>
                <a:ea typeface="Arial" charset="0"/>
                <a:cs typeface="Arial" charset="0"/>
              </a:rPr>
              <a:t>15.05.2017</a:t>
            </a:r>
            <a:endParaRPr lang="de-DE" sz="900" dirty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52700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/>
          <p:cNvSpPr txBox="1"/>
          <p:nvPr/>
        </p:nvSpPr>
        <p:spPr>
          <a:xfrm>
            <a:off x="1858" y="332656"/>
            <a:ext cx="91421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Ergebnisse aus dem Forum 1b:</a:t>
            </a:r>
            <a:br>
              <a:rPr lang="de-DE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max. 5 Berichtspunkte: Rückmeldungen zur Weiterentwicklung der Ganztagsschule </a:t>
            </a:r>
            <a:endParaRPr lang="de-DE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611560" y="2492896"/>
            <a:ext cx="799381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Verschiedene Betreuungsangebote und GTS sollen nicht zwingend getrennt angeboten werden. Schule entscheidet nach pädagogischem Konzept und wird vom Schulträger u. Schulverwaltung unterstützt, um </a:t>
            </a:r>
            <a:r>
              <a:rPr lang="de-DE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Wahlform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zu ermöglichen.</a:t>
            </a:r>
            <a:b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de-DE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Der Vorschlag der Fachgruppe 1, 5. Tag GTS ins Schulgesetz mit 3 verpflichtenden Mittagen sollte aufgenommen werden.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de-DE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Starthilfe (16 Kinder) an kleinen Grundschulen ist wünschenswert, gute Personalabdeckung und Vertretung absolut notwendig, Wahlmöglichkeit nur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de-DE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Hort sollten gefördert werden bei der Abdeckung der Randzeiten und der Förderung der Ferienbetreuung.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de-DE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Schulleitungen brauchen angemessene Ressourcen (Personal, Zeit, Organisation)</a:t>
            </a:r>
            <a:b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de-DE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395536" y="1052736"/>
            <a:ext cx="871110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Forum 1b</a:t>
            </a:r>
            <a:br>
              <a:rPr lang="de-DE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400" i="1" dirty="0">
                <a:solidFill>
                  <a:srgbClr val="000000">
                    <a:lumMod val="75000"/>
                    <a:lumOff val="2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Primarstufe: </a:t>
            </a:r>
            <a:r>
              <a:rPr lang="de-DE" sz="2400" i="1" dirty="0" smtClean="0">
                <a:solidFill>
                  <a:srgbClr val="000000">
                    <a:lumMod val="75000"/>
                    <a:lumOff val="2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Gestaltung </a:t>
            </a:r>
            <a:r>
              <a:rPr lang="de-DE" sz="2400" i="1" dirty="0">
                <a:solidFill>
                  <a:srgbClr val="000000">
                    <a:lumMod val="75000"/>
                    <a:lumOff val="2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von Ganztagsschule und Betreuung</a:t>
            </a:r>
            <a:r>
              <a:rPr lang="de-DE" sz="2400" dirty="0">
                <a:solidFill>
                  <a:srgbClr val="000000">
                    <a:lumMod val="75000"/>
                    <a:lumOff val="2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de-DE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Fußzeilenplatzhalter 3"/>
          <p:cNvSpPr>
            <a:spLocks noGrp="1"/>
          </p:cNvSpPr>
          <p:nvPr>
            <p:ph type="ftr" sz="quarter" idx="4294967295"/>
          </p:nvPr>
        </p:nvSpPr>
        <p:spPr>
          <a:xfrm>
            <a:off x="0" y="6524965"/>
            <a:ext cx="1182814" cy="288032"/>
          </a:xfrm>
          <a:prstGeom prst="rect">
            <a:avLst/>
          </a:prstGeom>
        </p:spPr>
        <p:txBody>
          <a:bodyPr/>
          <a:lstStyle/>
          <a:p>
            <a:r>
              <a:rPr lang="de-DE" sz="900" dirty="0" smtClean="0">
                <a:latin typeface="Arial" charset="0"/>
                <a:ea typeface="Arial" charset="0"/>
                <a:cs typeface="Arial" charset="0"/>
              </a:rPr>
              <a:t>www.km-bw.de</a:t>
            </a:r>
            <a:endParaRPr lang="de-DE" sz="9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9" name="Datumsplatzhalter 2"/>
          <p:cNvSpPr txBox="1">
            <a:spLocks/>
          </p:cNvSpPr>
          <p:nvPr/>
        </p:nvSpPr>
        <p:spPr>
          <a:xfrm>
            <a:off x="8208000" y="6540720"/>
            <a:ext cx="936000" cy="288000"/>
          </a:xfrm>
          <a:prstGeom prst="rect">
            <a:avLst/>
          </a:prstGeom>
        </p:spPr>
        <p:txBody>
          <a:bodyPr vert="horz"/>
          <a:lstStyle>
            <a:defPPr>
              <a:defRPr lang="de-DE"/>
            </a:defPPr>
            <a:lvl1pPr marL="0" algn="r" defTabSz="914400" rtl="0" eaLnBrk="1" latinLnBrk="0" hangingPunct="1">
              <a:defRPr kumimoji="0" sz="800" kern="120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900" dirty="0" smtClean="0">
                <a:latin typeface="Arial" charset="0"/>
                <a:ea typeface="Arial" charset="0"/>
                <a:cs typeface="Arial" charset="0"/>
              </a:rPr>
              <a:t>15.05.2017</a:t>
            </a:r>
            <a:endParaRPr lang="de-DE" sz="900" dirty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37156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/>
          <p:cNvSpPr txBox="1"/>
          <p:nvPr/>
        </p:nvSpPr>
        <p:spPr>
          <a:xfrm>
            <a:off x="1858" y="332656"/>
            <a:ext cx="91421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Ergebnisse aus dem Forum 2a:</a:t>
            </a:r>
            <a:br>
              <a:rPr lang="de-DE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max. 5 Berichtspunkte: Rückmeldungen zur Weiterentwicklung der Ganztagsschule </a:t>
            </a:r>
            <a:endParaRPr lang="de-DE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611560" y="2492896"/>
            <a:ext cx="7993816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Verbindlichkeit bei Anmeldung: Eltern 1 Jahr …</a:t>
            </a:r>
          </a:p>
          <a:p>
            <a:endParaRPr lang="de-DE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… und flexible Vertragslaufzeit bei außerschulischen Partnern (Verbände, Einzelpersonen, …). Diese können mehrjährig, einjährig und unterjährig geschlossen werden.</a:t>
            </a:r>
            <a:b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de-DE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Koordinationsstelle: kommunal und interkommunal; Dienstleistungszentrum; Koordination von Angebot und Nachfrage; Koordination der pädagogischen Kräfte; in gemeinsamer Verantwortung von Schule und Kommune.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de-DE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Differenzierung der Bezahlung (</a:t>
            </a:r>
            <a:r>
              <a:rPr lang="de-DE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abh.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on Qualifikation).</a:t>
            </a:r>
          </a:p>
          <a:p>
            <a:endParaRPr lang="de-DE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de-DE" sz="16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Durch Budgetierung Gestaltungsfreiheit ermöglichen.</a:t>
            </a:r>
            <a:br>
              <a:rPr lang="de-DE" sz="1600" u="sng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de-DE" sz="1600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395536" y="1052736"/>
            <a:ext cx="871110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4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Forum 2a</a:t>
            </a:r>
            <a:r>
              <a:rPr lang="de-DE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e-DE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400" i="1" dirty="0" smtClean="0">
                <a:solidFill>
                  <a:srgbClr val="000000">
                    <a:lumMod val="75000"/>
                    <a:lumOff val="2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Ganztagsschule nach § 4 a </a:t>
            </a:r>
            <a:r>
              <a:rPr lang="de-DE" sz="2400" i="1" dirty="0" err="1" smtClean="0">
                <a:solidFill>
                  <a:srgbClr val="000000">
                    <a:lumMod val="75000"/>
                    <a:lumOff val="2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SchG</a:t>
            </a:r>
            <a:r>
              <a:rPr lang="de-DE" sz="2400" i="1" dirty="0" smtClean="0">
                <a:solidFill>
                  <a:srgbClr val="000000">
                    <a:lumMod val="75000"/>
                    <a:lumOff val="2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br>
              <a:rPr lang="de-DE" sz="2400" i="1" dirty="0" smtClean="0">
                <a:solidFill>
                  <a:srgbClr val="000000">
                    <a:lumMod val="75000"/>
                    <a:lumOff val="2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2400" i="1" dirty="0" smtClean="0">
                <a:solidFill>
                  <a:srgbClr val="000000">
                    <a:lumMod val="75000"/>
                    <a:lumOff val="2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Profilbildung mit außerschulischen Partnern</a:t>
            </a:r>
            <a:endParaRPr lang="de-DE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Fußzeilenplatzhalter 3"/>
          <p:cNvSpPr>
            <a:spLocks noGrp="1"/>
          </p:cNvSpPr>
          <p:nvPr>
            <p:ph type="ftr" sz="quarter" idx="4294967295"/>
          </p:nvPr>
        </p:nvSpPr>
        <p:spPr>
          <a:xfrm>
            <a:off x="0" y="6524965"/>
            <a:ext cx="1182814" cy="288032"/>
          </a:xfrm>
          <a:prstGeom prst="rect">
            <a:avLst/>
          </a:prstGeom>
        </p:spPr>
        <p:txBody>
          <a:bodyPr/>
          <a:lstStyle/>
          <a:p>
            <a:r>
              <a:rPr lang="de-DE" sz="900" dirty="0" smtClean="0">
                <a:latin typeface="Arial" charset="0"/>
                <a:ea typeface="Arial" charset="0"/>
                <a:cs typeface="Arial" charset="0"/>
              </a:rPr>
              <a:t>www.km-bw.de</a:t>
            </a:r>
            <a:endParaRPr lang="de-DE" sz="9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9" name="Datumsplatzhalter 2"/>
          <p:cNvSpPr txBox="1">
            <a:spLocks/>
          </p:cNvSpPr>
          <p:nvPr/>
        </p:nvSpPr>
        <p:spPr>
          <a:xfrm>
            <a:off x="8208000" y="6540720"/>
            <a:ext cx="936000" cy="288000"/>
          </a:xfrm>
          <a:prstGeom prst="rect">
            <a:avLst/>
          </a:prstGeom>
        </p:spPr>
        <p:txBody>
          <a:bodyPr vert="horz"/>
          <a:lstStyle>
            <a:defPPr>
              <a:defRPr lang="de-DE"/>
            </a:defPPr>
            <a:lvl1pPr marL="0" algn="r" defTabSz="914400" rtl="0" eaLnBrk="1" latinLnBrk="0" hangingPunct="1">
              <a:defRPr kumimoji="0" sz="800" kern="120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900" dirty="0" smtClean="0">
                <a:latin typeface="Arial" charset="0"/>
                <a:ea typeface="Arial" charset="0"/>
                <a:cs typeface="Arial" charset="0"/>
              </a:rPr>
              <a:t>15.05.2017</a:t>
            </a:r>
            <a:endParaRPr lang="de-DE" sz="900" dirty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39638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/>
          <p:cNvSpPr txBox="1"/>
          <p:nvPr/>
        </p:nvSpPr>
        <p:spPr>
          <a:xfrm>
            <a:off x="1858" y="332656"/>
            <a:ext cx="91421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Ergebnisse aus dem Forum 2b:</a:t>
            </a:r>
            <a:br>
              <a:rPr lang="de-DE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max. 5 Berichtspunkte: Rückmeldungen zur Weiterentwicklung der Ganztagsschule </a:t>
            </a:r>
            <a:endParaRPr lang="de-DE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611560" y="2492896"/>
            <a:ext cx="7993816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Päd./ </a:t>
            </a:r>
            <a:r>
              <a:rPr lang="de-DE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Fachl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. Qualitätsanspruch wird begrüßt, muss definiert werden. Differenzierte Beschreibung von Qualifikationen und Standards! Qualität kostet! Auch Betreuungsangebote brauchen Qualität.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de-DE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Koordinationsstelle GTS, (mit)finanziert durch das Land, „Assistenz“ für Schulleitung – Aufgabenbeschreibung und Einstellung durch Schulträger und Schulleitung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de-DE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Budgetierung eröffnet Flexibilität. Übertragbarkeit von Budgetmitteln in Folgejahre erforderlich.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de-DE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Verschiedene Schulformen beibehalten!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de-DE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Prozess der Beteiligung fortsetzen.</a:t>
            </a:r>
          </a:p>
        </p:txBody>
      </p:sp>
      <p:sp>
        <p:nvSpPr>
          <p:cNvPr id="7" name="Textfeld 6"/>
          <p:cNvSpPr txBox="1"/>
          <p:nvPr/>
        </p:nvSpPr>
        <p:spPr>
          <a:xfrm>
            <a:off x="395536" y="1052736"/>
            <a:ext cx="871110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Forum 2b</a:t>
            </a:r>
            <a:br>
              <a:rPr lang="de-DE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400" i="1" dirty="0" smtClean="0">
                <a:solidFill>
                  <a:srgbClr val="000000">
                    <a:lumMod val="75000"/>
                    <a:lumOff val="2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Ganztagsschule nach § 4 a </a:t>
            </a:r>
            <a:r>
              <a:rPr lang="de-DE" sz="2400" i="1" dirty="0" err="1" smtClean="0">
                <a:solidFill>
                  <a:srgbClr val="000000">
                    <a:lumMod val="75000"/>
                    <a:lumOff val="2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SchG</a:t>
            </a:r>
            <a:r>
              <a:rPr lang="de-DE" sz="2400" i="1" dirty="0" smtClean="0">
                <a:solidFill>
                  <a:srgbClr val="000000">
                    <a:lumMod val="75000"/>
                    <a:lumOff val="2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br>
              <a:rPr lang="de-DE" sz="2400" i="1" dirty="0" smtClean="0">
                <a:solidFill>
                  <a:srgbClr val="000000">
                    <a:lumMod val="75000"/>
                    <a:lumOff val="2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2400" i="1" dirty="0" smtClean="0">
                <a:solidFill>
                  <a:srgbClr val="000000">
                    <a:lumMod val="75000"/>
                    <a:lumOff val="2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Profilbildung mit außerschulischen Partnern</a:t>
            </a:r>
            <a:endParaRPr lang="de-DE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Fußzeilenplatzhalter 3"/>
          <p:cNvSpPr>
            <a:spLocks noGrp="1"/>
          </p:cNvSpPr>
          <p:nvPr>
            <p:ph type="ftr" sz="quarter" idx="4294967295"/>
          </p:nvPr>
        </p:nvSpPr>
        <p:spPr>
          <a:xfrm>
            <a:off x="0" y="6524965"/>
            <a:ext cx="1182814" cy="288032"/>
          </a:xfrm>
          <a:prstGeom prst="rect">
            <a:avLst/>
          </a:prstGeom>
        </p:spPr>
        <p:txBody>
          <a:bodyPr/>
          <a:lstStyle/>
          <a:p>
            <a:r>
              <a:rPr lang="de-DE" sz="900" dirty="0" smtClean="0">
                <a:latin typeface="Arial" charset="0"/>
                <a:ea typeface="Arial" charset="0"/>
                <a:cs typeface="Arial" charset="0"/>
              </a:rPr>
              <a:t>www.km-bw.de</a:t>
            </a:r>
            <a:endParaRPr lang="de-DE" sz="9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9" name="Datumsplatzhalter 2"/>
          <p:cNvSpPr txBox="1">
            <a:spLocks/>
          </p:cNvSpPr>
          <p:nvPr/>
        </p:nvSpPr>
        <p:spPr>
          <a:xfrm>
            <a:off x="8208000" y="6540720"/>
            <a:ext cx="936000" cy="288000"/>
          </a:xfrm>
          <a:prstGeom prst="rect">
            <a:avLst/>
          </a:prstGeom>
        </p:spPr>
        <p:txBody>
          <a:bodyPr vert="horz"/>
          <a:lstStyle>
            <a:defPPr>
              <a:defRPr lang="de-DE"/>
            </a:defPPr>
            <a:lvl1pPr marL="0" algn="r" defTabSz="914400" rtl="0" eaLnBrk="1" latinLnBrk="0" hangingPunct="1">
              <a:defRPr kumimoji="0" sz="800" kern="120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900" dirty="0" smtClean="0">
                <a:latin typeface="Arial" charset="0"/>
                <a:ea typeface="Arial" charset="0"/>
                <a:cs typeface="Arial" charset="0"/>
              </a:rPr>
              <a:t>15.05.2017</a:t>
            </a:r>
            <a:endParaRPr lang="de-DE" sz="900" dirty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92720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/>
          <p:cNvSpPr txBox="1"/>
          <p:nvPr/>
        </p:nvSpPr>
        <p:spPr>
          <a:xfrm>
            <a:off x="1858" y="332656"/>
            <a:ext cx="91421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Ergebnisse aus dem Forum </a:t>
            </a:r>
            <a:r>
              <a:rPr lang="de-DE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de-DE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a:</a:t>
            </a:r>
            <a:br>
              <a:rPr lang="de-DE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max. 5 Berichtspunkte: Rückmeldungen zur Weiterentwicklung der Ganztagsschule </a:t>
            </a:r>
            <a:endParaRPr lang="de-DE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323528" y="2492896"/>
            <a:ext cx="849694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de-DE" sz="16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Landesübergreifende Qualitätsstandards müssen definiert werden (Konzeptinhalte, Ausstattung, Qualifizierung)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de-DE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Qualität setzt Stabilität, Konstanz und Attraktivität (für L+SL) voraus</a:t>
            </a:r>
            <a:b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de-DE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Parallelität GTS und kommunale Betreuung an einem Standort = </a:t>
            </a:r>
            <a:r>
              <a:rPr lang="de-DE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Kannibalisierung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de-DE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Der Begriff „Verbindlichkeit“ muss geklärt werden und Akzeptanz finden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de-DE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Bestandsschutz für alle (auch größere) Schulen mit Parallelangebot über 2 Jahre</a:t>
            </a: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de-DE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107504" y="1052736"/>
            <a:ext cx="8999141" cy="11541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Forum </a:t>
            </a:r>
            <a:r>
              <a:rPr lang="de-DE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de-DE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br>
              <a:rPr lang="de-DE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400" i="1" dirty="0" smtClean="0">
                <a:solidFill>
                  <a:srgbClr val="000000">
                    <a:lumMod val="75000"/>
                    <a:lumOff val="2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Ganztagsschule nach § 4 a </a:t>
            </a:r>
            <a:r>
              <a:rPr lang="de-DE" sz="2400" i="1" dirty="0" err="1" smtClean="0">
                <a:solidFill>
                  <a:srgbClr val="000000">
                    <a:lumMod val="75000"/>
                    <a:lumOff val="2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SchG</a:t>
            </a:r>
            <a:r>
              <a:rPr lang="de-DE" sz="2400" i="1" dirty="0" smtClean="0">
                <a:solidFill>
                  <a:srgbClr val="000000">
                    <a:lumMod val="75000"/>
                    <a:lumOff val="2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br>
              <a:rPr lang="de-DE" sz="2400" i="1" dirty="0" smtClean="0">
                <a:solidFill>
                  <a:srgbClr val="000000">
                    <a:lumMod val="75000"/>
                    <a:lumOff val="2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2100" i="1" dirty="0" smtClean="0">
                <a:solidFill>
                  <a:srgbClr val="000000">
                    <a:lumMod val="75000"/>
                    <a:lumOff val="2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Pädagogische und inhaltliche Aspekte einer gelingenden Ganztagsschule</a:t>
            </a:r>
            <a:endParaRPr lang="de-DE" sz="2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Fußzeilenplatzhalter 3"/>
          <p:cNvSpPr>
            <a:spLocks noGrp="1"/>
          </p:cNvSpPr>
          <p:nvPr>
            <p:ph type="ftr" sz="quarter" idx="4294967295"/>
          </p:nvPr>
        </p:nvSpPr>
        <p:spPr>
          <a:xfrm>
            <a:off x="0" y="6524965"/>
            <a:ext cx="1182814" cy="288032"/>
          </a:xfrm>
          <a:prstGeom prst="rect">
            <a:avLst/>
          </a:prstGeom>
        </p:spPr>
        <p:txBody>
          <a:bodyPr/>
          <a:lstStyle/>
          <a:p>
            <a:r>
              <a:rPr lang="de-DE" sz="900" dirty="0" smtClean="0">
                <a:latin typeface="Arial" charset="0"/>
                <a:ea typeface="Arial" charset="0"/>
                <a:cs typeface="Arial" charset="0"/>
              </a:rPr>
              <a:t>www.km-bw.de</a:t>
            </a:r>
            <a:endParaRPr lang="de-DE" sz="9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9" name="Datumsplatzhalter 2"/>
          <p:cNvSpPr txBox="1">
            <a:spLocks/>
          </p:cNvSpPr>
          <p:nvPr/>
        </p:nvSpPr>
        <p:spPr>
          <a:xfrm>
            <a:off x="8208000" y="6540720"/>
            <a:ext cx="936000" cy="288000"/>
          </a:xfrm>
          <a:prstGeom prst="rect">
            <a:avLst/>
          </a:prstGeom>
        </p:spPr>
        <p:txBody>
          <a:bodyPr vert="horz"/>
          <a:lstStyle>
            <a:defPPr>
              <a:defRPr lang="de-DE"/>
            </a:defPPr>
            <a:lvl1pPr marL="0" algn="r" defTabSz="914400" rtl="0" eaLnBrk="1" latinLnBrk="0" hangingPunct="1">
              <a:defRPr kumimoji="0" sz="800" kern="120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900" dirty="0" smtClean="0">
                <a:latin typeface="Arial" charset="0"/>
                <a:ea typeface="Arial" charset="0"/>
                <a:cs typeface="Arial" charset="0"/>
              </a:rPr>
              <a:t>15.05.2017</a:t>
            </a:r>
            <a:endParaRPr lang="de-DE" sz="900" dirty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04003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/>
          <p:cNvSpPr txBox="1"/>
          <p:nvPr/>
        </p:nvSpPr>
        <p:spPr>
          <a:xfrm>
            <a:off x="1858" y="332656"/>
            <a:ext cx="91421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Ergebnisse aus dem Forum 3</a:t>
            </a:r>
            <a:r>
              <a:rPr lang="de-DE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de-DE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br>
              <a:rPr lang="de-DE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max. 5 Berichtspunkte: Rückmeldungen zur Weiterentwicklung der Ganztagsschule </a:t>
            </a:r>
            <a:endParaRPr lang="de-DE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107504" y="2204864"/>
            <a:ext cx="899914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endParaRPr lang="de-DE" sz="1600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de-DE" sz="16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Hohe Qualitätsstandards müssen verbindlich Vorgaben haben und umgesetzt werden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de-DE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Wie können Mischklassen organisiert werden und welche Konsequenzen zieht das nach sich?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de-DE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Frage der Ressourcen: Gemeinsame Fortbildung, Schulsozialarbeit, räumliche Ausstattung, Unterstützung Schulleitung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de-DE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Flexibilisierung / Wahlmöglichkeit und Gestaltungsoptionen vor Ort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de-DE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Bestandsschutz für bestehenden GTS in </a:t>
            </a:r>
            <a:r>
              <a:rPr lang="de-DE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Wahlform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de-DE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107504" y="1052736"/>
            <a:ext cx="8999141" cy="11541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Forum 3</a:t>
            </a:r>
            <a:r>
              <a:rPr lang="de-DE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de-DE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e-DE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400" i="1" dirty="0" smtClean="0">
                <a:solidFill>
                  <a:srgbClr val="000000">
                    <a:lumMod val="75000"/>
                    <a:lumOff val="2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Ganztagsschule nach § 4 a </a:t>
            </a:r>
            <a:r>
              <a:rPr lang="de-DE" sz="2400" i="1" dirty="0" err="1" smtClean="0">
                <a:solidFill>
                  <a:srgbClr val="000000">
                    <a:lumMod val="75000"/>
                    <a:lumOff val="2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SchG</a:t>
            </a:r>
            <a:r>
              <a:rPr lang="de-DE" sz="2400" i="1" dirty="0" smtClean="0">
                <a:solidFill>
                  <a:srgbClr val="000000">
                    <a:lumMod val="75000"/>
                    <a:lumOff val="2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br>
              <a:rPr lang="de-DE" sz="2400" i="1" dirty="0" smtClean="0">
                <a:solidFill>
                  <a:srgbClr val="000000">
                    <a:lumMod val="75000"/>
                    <a:lumOff val="2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2100" i="1" dirty="0" smtClean="0">
                <a:solidFill>
                  <a:srgbClr val="000000">
                    <a:lumMod val="75000"/>
                    <a:lumOff val="2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Pädagogische und inhaltliche Aspekte einer gelingenden Ganztagsschule</a:t>
            </a:r>
            <a:endParaRPr lang="de-DE" sz="2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Fußzeilenplatzhalter 3"/>
          <p:cNvSpPr>
            <a:spLocks noGrp="1"/>
          </p:cNvSpPr>
          <p:nvPr>
            <p:ph type="ftr" sz="quarter" idx="4294967295"/>
          </p:nvPr>
        </p:nvSpPr>
        <p:spPr>
          <a:xfrm>
            <a:off x="0" y="6524965"/>
            <a:ext cx="1182814" cy="288032"/>
          </a:xfrm>
          <a:prstGeom prst="rect">
            <a:avLst/>
          </a:prstGeom>
        </p:spPr>
        <p:txBody>
          <a:bodyPr/>
          <a:lstStyle/>
          <a:p>
            <a:r>
              <a:rPr lang="de-DE" sz="900" dirty="0" smtClean="0">
                <a:latin typeface="Arial" charset="0"/>
                <a:ea typeface="Arial" charset="0"/>
                <a:cs typeface="Arial" charset="0"/>
              </a:rPr>
              <a:t>www.km-bw.de</a:t>
            </a:r>
            <a:endParaRPr lang="de-DE" sz="9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9" name="Datumsplatzhalter 2"/>
          <p:cNvSpPr txBox="1">
            <a:spLocks/>
          </p:cNvSpPr>
          <p:nvPr/>
        </p:nvSpPr>
        <p:spPr>
          <a:xfrm>
            <a:off x="8208000" y="6540720"/>
            <a:ext cx="936000" cy="288000"/>
          </a:xfrm>
          <a:prstGeom prst="rect">
            <a:avLst/>
          </a:prstGeom>
        </p:spPr>
        <p:txBody>
          <a:bodyPr vert="horz"/>
          <a:lstStyle>
            <a:defPPr>
              <a:defRPr lang="de-DE"/>
            </a:defPPr>
            <a:lvl1pPr marL="0" algn="r" defTabSz="914400" rtl="0" eaLnBrk="1" latinLnBrk="0" hangingPunct="1">
              <a:defRPr kumimoji="0" sz="800" kern="120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900" dirty="0" smtClean="0">
                <a:latin typeface="Arial" charset="0"/>
                <a:ea typeface="Arial" charset="0"/>
                <a:cs typeface="Arial" charset="0"/>
              </a:rPr>
              <a:t>15.05.2017</a:t>
            </a:r>
            <a:endParaRPr lang="de-DE" sz="900" dirty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47817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/>
          <p:cNvSpPr txBox="1"/>
          <p:nvPr/>
        </p:nvSpPr>
        <p:spPr>
          <a:xfrm>
            <a:off x="1858" y="332656"/>
            <a:ext cx="91421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Ergebnisse aus dem Forum 4</a:t>
            </a:r>
            <a:r>
              <a:rPr lang="de-DE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de-DE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br>
              <a:rPr lang="de-DE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max. 5 Berichtspunkte: Rückmeldungen zur Weiterentwicklung der Ganztagsschule </a:t>
            </a:r>
            <a:endParaRPr lang="de-DE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576020" y="2492896"/>
            <a:ext cx="7993816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de-DE" sz="1600" u="sng" dirty="0">
                <a:latin typeface="Arial" panose="020B0604020202020204" pitchFamily="34" charset="0"/>
                <a:cs typeface="Arial" panose="020B0604020202020204" pitchFamily="34" charset="0"/>
              </a:rPr>
              <a:t>Qualität braucht zusätzliches qualifiziertes </a:t>
            </a:r>
            <a:r>
              <a:rPr lang="de-DE" sz="16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Personal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de-DE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Chancen werde gesehen in der Entwicklung einer hochqualitativ, rhythmisierten GTS mit Mehrwert (führt zur Akzeptanz bei Eltern)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de-DE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Wichtig: Transparente Zuweisung pro GTS-Klasse für jede Schulart (auch SBBZ)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de-DE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Chance den Fachunterricht zu vertiefen und die Berufsorientierung zu integrieren.</a:t>
            </a:r>
          </a:p>
          <a:p>
            <a:endParaRPr lang="de-DE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Altersgerechte Verbindlichkeit (Mittagsband GMS)</a:t>
            </a:r>
            <a:endParaRPr lang="de-DE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107504" y="1052736"/>
            <a:ext cx="8999141" cy="11541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Forum 4</a:t>
            </a:r>
            <a:r>
              <a:rPr lang="de-DE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de-DE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e-DE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400" i="1" dirty="0" smtClean="0">
                <a:solidFill>
                  <a:srgbClr val="000000">
                    <a:lumMod val="75000"/>
                    <a:lumOff val="2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Sekundarstufe I: </a:t>
            </a:r>
            <a:br>
              <a:rPr lang="de-DE" sz="2400" i="1" dirty="0" smtClean="0">
                <a:solidFill>
                  <a:srgbClr val="000000">
                    <a:lumMod val="75000"/>
                    <a:lumOff val="2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2100" i="1" dirty="0" smtClean="0">
                <a:solidFill>
                  <a:srgbClr val="000000">
                    <a:lumMod val="75000"/>
                    <a:lumOff val="2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Pädagogische und inhaltliche Aspekte einer gelingenden Ganztagsschule</a:t>
            </a:r>
            <a:endParaRPr lang="de-DE" sz="2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Fußzeilenplatzhalter 3"/>
          <p:cNvSpPr>
            <a:spLocks noGrp="1"/>
          </p:cNvSpPr>
          <p:nvPr>
            <p:ph type="ftr" sz="quarter" idx="4294967295"/>
          </p:nvPr>
        </p:nvSpPr>
        <p:spPr>
          <a:xfrm>
            <a:off x="0" y="6524965"/>
            <a:ext cx="1182814" cy="288032"/>
          </a:xfrm>
          <a:prstGeom prst="rect">
            <a:avLst/>
          </a:prstGeom>
        </p:spPr>
        <p:txBody>
          <a:bodyPr/>
          <a:lstStyle/>
          <a:p>
            <a:r>
              <a:rPr lang="de-DE" sz="900" dirty="0" smtClean="0">
                <a:latin typeface="Arial" charset="0"/>
                <a:ea typeface="Arial" charset="0"/>
                <a:cs typeface="Arial" charset="0"/>
              </a:rPr>
              <a:t>www.km-bw.de</a:t>
            </a:r>
            <a:endParaRPr lang="de-DE" sz="9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9" name="Datumsplatzhalter 2"/>
          <p:cNvSpPr txBox="1">
            <a:spLocks/>
          </p:cNvSpPr>
          <p:nvPr/>
        </p:nvSpPr>
        <p:spPr>
          <a:xfrm>
            <a:off x="8208000" y="6540720"/>
            <a:ext cx="936000" cy="288000"/>
          </a:xfrm>
          <a:prstGeom prst="rect">
            <a:avLst/>
          </a:prstGeom>
        </p:spPr>
        <p:txBody>
          <a:bodyPr vert="horz"/>
          <a:lstStyle>
            <a:defPPr>
              <a:defRPr lang="de-DE"/>
            </a:defPPr>
            <a:lvl1pPr marL="0" algn="r" defTabSz="914400" rtl="0" eaLnBrk="1" latinLnBrk="0" hangingPunct="1">
              <a:defRPr kumimoji="0" sz="800" kern="120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900" dirty="0" smtClean="0">
                <a:latin typeface="Arial" charset="0"/>
                <a:ea typeface="Arial" charset="0"/>
                <a:cs typeface="Arial" charset="0"/>
              </a:rPr>
              <a:t>15.05.2017</a:t>
            </a:r>
            <a:endParaRPr lang="de-DE" sz="900" dirty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62107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/>
          <p:cNvSpPr txBox="1"/>
          <p:nvPr/>
        </p:nvSpPr>
        <p:spPr>
          <a:xfrm>
            <a:off x="1858" y="332656"/>
            <a:ext cx="91421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Ergebnisse aus dem Forum </a:t>
            </a:r>
            <a:r>
              <a:rPr lang="de-DE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de-DE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b:</a:t>
            </a:r>
            <a:br>
              <a:rPr lang="de-DE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max. 5 Berichtspunkte: Rückmeldungen zur Weiterentwicklung der Ganztagsschule </a:t>
            </a:r>
            <a:endParaRPr lang="de-DE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611560" y="2335182"/>
            <a:ext cx="7993816" cy="3877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Ausreichende Ressourcen (Raum, Zeit, Personal + Qualifizierung, Inklusion mit beachten) für qualitativ hochwertigen Ganztagsbetrieb nötig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Hausaufgaben- / „Lernaufgaben“- Management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de-DE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Persönlichkeitsbildende Angebote nicht vernachlässigen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de-DE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Anreiz für Schulleitungen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Entlastung finanziell oder personell, Koordinator (wo angedockt?), …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de-DE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Klassenzuteilung – Auswirkung auf Klassenteiler </a:t>
            </a:r>
          </a:p>
          <a:p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  Sonderregelung für kleine Schulen zwingend notwendig</a:t>
            </a:r>
          </a:p>
          <a:p>
            <a:endParaRPr lang="de-DE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Wingdings" pitchFamily="2" charset="2"/>
              <a:buChar char="§"/>
            </a:pPr>
            <a:r>
              <a:rPr lang="de-DE" sz="16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Sind alle drei Wahlmöglichkeiten an einem Standort möglich und sinnvoll und wer entscheidet? (oder nur 1 und 3), zeitliche Festlegung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r>
              <a:rPr lang="de-DE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e-DE" sz="22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de-DE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107504" y="1052736"/>
            <a:ext cx="8999141" cy="11541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Forum </a:t>
            </a:r>
            <a:r>
              <a:rPr lang="de-DE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de-DE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br>
              <a:rPr lang="de-DE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400" i="1" dirty="0" smtClean="0">
                <a:solidFill>
                  <a:srgbClr val="000000">
                    <a:lumMod val="75000"/>
                    <a:lumOff val="2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Sekundarstufe I: </a:t>
            </a:r>
            <a:br>
              <a:rPr lang="de-DE" sz="2400" i="1" dirty="0" smtClean="0">
                <a:solidFill>
                  <a:srgbClr val="000000">
                    <a:lumMod val="75000"/>
                    <a:lumOff val="2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2100" i="1" dirty="0" smtClean="0">
                <a:solidFill>
                  <a:srgbClr val="000000">
                    <a:lumMod val="75000"/>
                    <a:lumOff val="2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Pädagogische und inhaltliche Aspekte einer gelingenden Ganztagsschule</a:t>
            </a:r>
            <a:endParaRPr lang="de-DE" sz="2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Fußzeilenplatzhalter 3"/>
          <p:cNvSpPr>
            <a:spLocks noGrp="1"/>
          </p:cNvSpPr>
          <p:nvPr>
            <p:ph type="ftr" sz="quarter" idx="4294967295"/>
          </p:nvPr>
        </p:nvSpPr>
        <p:spPr>
          <a:xfrm>
            <a:off x="0" y="6524965"/>
            <a:ext cx="1182814" cy="288032"/>
          </a:xfrm>
          <a:prstGeom prst="rect">
            <a:avLst/>
          </a:prstGeom>
        </p:spPr>
        <p:txBody>
          <a:bodyPr/>
          <a:lstStyle/>
          <a:p>
            <a:r>
              <a:rPr lang="de-DE" sz="900" dirty="0" smtClean="0">
                <a:latin typeface="Arial" charset="0"/>
                <a:ea typeface="Arial" charset="0"/>
                <a:cs typeface="Arial" charset="0"/>
              </a:rPr>
              <a:t>www.km-bw.de</a:t>
            </a:r>
            <a:endParaRPr lang="de-DE" sz="9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9" name="Datumsplatzhalter 2"/>
          <p:cNvSpPr txBox="1">
            <a:spLocks/>
          </p:cNvSpPr>
          <p:nvPr/>
        </p:nvSpPr>
        <p:spPr>
          <a:xfrm>
            <a:off x="8208000" y="6540720"/>
            <a:ext cx="936000" cy="288000"/>
          </a:xfrm>
          <a:prstGeom prst="rect">
            <a:avLst/>
          </a:prstGeom>
        </p:spPr>
        <p:txBody>
          <a:bodyPr vert="horz"/>
          <a:lstStyle>
            <a:defPPr>
              <a:defRPr lang="de-DE"/>
            </a:defPPr>
            <a:lvl1pPr marL="0" algn="r" defTabSz="914400" rtl="0" eaLnBrk="1" latinLnBrk="0" hangingPunct="1">
              <a:defRPr kumimoji="0" sz="800" kern="120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900" dirty="0" smtClean="0">
                <a:latin typeface="Arial" charset="0"/>
                <a:ea typeface="Arial" charset="0"/>
                <a:cs typeface="Arial" charset="0"/>
              </a:rPr>
              <a:t>15.05.2017</a:t>
            </a:r>
            <a:endParaRPr lang="de-DE" sz="900" dirty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08959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rmatvorlage_rot Logo Bildung">
  <a:themeElements>
    <a:clrScheme name="Benutzerdefiniert 6">
      <a:dk1>
        <a:srgbClr val="000000"/>
      </a:dk1>
      <a:lt1>
        <a:srgbClr val="FFFFC1"/>
      </a:lt1>
      <a:dk2>
        <a:srgbClr val="5F5F5F"/>
      </a:dk2>
      <a:lt2>
        <a:srgbClr val="BF0000"/>
      </a:lt2>
      <a:accent1>
        <a:srgbClr val="FF6D6D"/>
      </a:accent1>
      <a:accent2>
        <a:srgbClr val="BF0000"/>
      </a:accent2>
      <a:accent3>
        <a:srgbClr val="BF0000"/>
      </a:accent3>
      <a:accent4>
        <a:srgbClr val="920000"/>
      </a:accent4>
      <a:accent5>
        <a:srgbClr val="C9C9C9"/>
      </a:accent5>
      <a:accent6>
        <a:srgbClr val="920000"/>
      </a:accent6>
      <a:hlink>
        <a:srgbClr val="FF0000"/>
      </a:hlink>
      <a:folHlink>
        <a:srgbClr val="7030A0"/>
      </a:folHlink>
    </a:clrScheme>
    <a:fontScheme name="Rhea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Rhe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Formatvorlage_rot Logo Bildung</Template>
  <TotalTime>0</TotalTime>
  <Words>712</Words>
  <Application>Microsoft Office PowerPoint</Application>
  <PresentationFormat>Bildschirmpräsentation (4:3)</PresentationFormat>
  <Paragraphs>180</Paragraphs>
  <Slides>17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17</vt:i4>
      </vt:variant>
    </vt:vector>
  </HeadingPairs>
  <TitlesOfParts>
    <vt:vector size="18" baseType="lpstr">
      <vt:lpstr>Formatvorlage_rot Logo Bildung</vt:lpstr>
      <vt:lpstr>Zweiter Ganztagsgipfel am 15. Mai 2017 in Kornwestheim 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Zweiter Ganztagsgipfel am 15. Mai 2017 in Kornwestheim </vt:lpstr>
      <vt:lpstr>Zweiter Ganztagsgipfel </vt:lpstr>
    </vt:vector>
  </TitlesOfParts>
  <Company>IZLBW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Bauer, Nicolja (KM);"Traub, Gabriele (KM)"</dc:creator>
  <cp:lastModifiedBy>km_gast</cp:lastModifiedBy>
  <cp:revision>79</cp:revision>
  <cp:lastPrinted>2017-05-15T11:25:16Z</cp:lastPrinted>
  <dcterms:created xsi:type="dcterms:W3CDTF">2014-03-18T09:41:04Z</dcterms:created>
  <dcterms:modified xsi:type="dcterms:W3CDTF">2017-05-15T11:33:29Z</dcterms:modified>
</cp:coreProperties>
</file>